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82" r:id="rId3"/>
    <p:sldId id="281" r:id="rId4"/>
    <p:sldId id="288" r:id="rId5"/>
    <p:sldId id="289" r:id="rId6"/>
    <p:sldId id="290" r:id="rId7"/>
    <p:sldId id="291" r:id="rId8"/>
    <p:sldId id="295" r:id="rId9"/>
    <p:sldId id="296" r:id="rId10"/>
    <p:sldId id="283" r:id="rId11"/>
    <p:sldId id="322" r:id="rId12"/>
    <p:sldId id="323" r:id="rId13"/>
    <p:sldId id="286" r:id="rId14"/>
    <p:sldId id="287" r:id="rId15"/>
    <p:sldId id="297" r:id="rId16"/>
    <p:sldId id="298" r:id="rId17"/>
    <p:sldId id="285" r:id="rId18"/>
    <p:sldId id="280" r:id="rId19"/>
    <p:sldId id="317" r:id="rId20"/>
    <p:sldId id="326" r:id="rId21"/>
    <p:sldId id="327" r:id="rId22"/>
    <p:sldId id="318" r:id="rId23"/>
    <p:sldId id="324" r:id="rId24"/>
    <p:sldId id="325" r:id="rId25"/>
    <p:sldId id="293" r:id="rId26"/>
    <p:sldId id="294" r:id="rId27"/>
    <p:sldId id="319" r:id="rId28"/>
    <p:sldId id="334" r:id="rId29"/>
    <p:sldId id="335" r:id="rId30"/>
    <p:sldId id="336" r:id="rId31"/>
    <p:sldId id="337" r:id="rId32"/>
    <p:sldId id="299" r:id="rId33"/>
    <p:sldId id="320" r:id="rId34"/>
    <p:sldId id="338" r:id="rId35"/>
    <p:sldId id="339" r:id="rId36"/>
    <p:sldId id="328" r:id="rId37"/>
    <p:sldId id="330" r:id="rId38"/>
    <p:sldId id="332" r:id="rId39"/>
    <p:sldId id="333" r:id="rId40"/>
    <p:sldId id="309" r:id="rId41"/>
    <p:sldId id="310" r:id="rId42"/>
    <p:sldId id="315" r:id="rId43"/>
    <p:sldId id="31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4660"/>
  </p:normalViewPr>
  <p:slideViewPr>
    <p:cSldViewPr>
      <p:cViewPr varScale="1">
        <p:scale>
          <a:sx n="89" d="100"/>
          <a:sy n="89" d="100"/>
        </p:scale>
        <p:origin x="1330" y="1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C72C26-68C6-4AA0-B3F1-40E1CBC6A13C}" type="datetimeFigureOut">
              <a:rPr lang="en-US" smtClean="0"/>
              <a:t>4/13/2014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B9F58-5432-4D38-943E-04FAFEC8D43E}" type="slidenum">
              <a:rPr lang="en-US" smtClean="0"/>
              <a:t>‹#›</a:t>
            </a:fld>
            <a:endParaRPr lang="en-US"/>
          </a:p>
        </p:txBody>
      </p:sp>
    </p:spTree>
    <p:extLst>
      <p:ext uri="{BB962C8B-B14F-4D97-AF65-F5344CB8AC3E}">
        <p14:creationId xmlns:p14="http://schemas.microsoft.com/office/powerpoint/2010/main" val="4117953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54063" indent="-288925">
              <a:defRPr>
                <a:solidFill>
                  <a:schemeClr val="tx1"/>
                </a:solidFill>
                <a:latin typeface="Arial" panose="020B0604020202020204" pitchFamily="34" charset="0"/>
                <a:cs typeface="Arial" panose="020B0604020202020204" pitchFamily="34" charset="0"/>
              </a:defRPr>
            </a:lvl2pPr>
            <a:lvl3pPr marL="1158875" indent="-231775">
              <a:defRPr>
                <a:solidFill>
                  <a:schemeClr val="tx1"/>
                </a:solidFill>
                <a:latin typeface="Arial" panose="020B0604020202020204" pitchFamily="34" charset="0"/>
                <a:cs typeface="Arial" panose="020B0604020202020204" pitchFamily="34" charset="0"/>
              </a:defRPr>
            </a:lvl3pPr>
            <a:lvl4pPr marL="1624013" indent="-231775">
              <a:defRPr>
                <a:solidFill>
                  <a:schemeClr val="tx1"/>
                </a:solidFill>
                <a:latin typeface="Arial" panose="020B0604020202020204" pitchFamily="34" charset="0"/>
                <a:cs typeface="Arial" panose="020B0604020202020204" pitchFamily="34" charset="0"/>
              </a:defRPr>
            </a:lvl4pPr>
            <a:lvl5pPr marL="2087563" indent="-231775">
              <a:defRPr>
                <a:solidFill>
                  <a:schemeClr val="tx1"/>
                </a:solidFill>
                <a:latin typeface="Arial" panose="020B0604020202020204" pitchFamily="34" charset="0"/>
                <a:cs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F50573-1163-43B1-AE23-79EAA4F1DC0F}" type="slidenum">
              <a:rPr lang="en-US" smtClean="0"/>
              <a:pPr/>
              <a:t>19</a:t>
            </a:fld>
            <a:endParaRPr lang="en-US" smtClean="0"/>
          </a:p>
        </p:txBody>
      </p:sp>
      <p:sp>
        <p:nvSpPr>
          <p:cNvPr id="23555" name="Rectangle 7"/>
          <p:cNvSpPr txBox="1">
            <a:spLocks noGrp="1" noChangeArrowheads="1"/>
          </p:cNvSpPr>
          <p:nvPr/>
        </p:nvSpPr>
        <p:spPr bwMode="auto">
          <a:xfrm>
            <a:off x="3970338" y="8772525"/>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4C3EBD77-6E87-4387-9D57-CF00045A65CB}" type="slidenum">
              <a:rPr lang="en-US" sz="1200">
                <a:latin typeface="Times New Roman" panose="02020603050405020304" pitchFamily="18" charset="0"/>
              </a:rPr>
              <a:pPr algn="r"/>
              <a:t>19</a:t>
            </a:fld>
            <a:endParaRPr lang="en-US" sz="1200">
              <a:latin typeface="Times New Roman" panose="02020603050405020304" pitchFamily="18" charset="0"/>
            </a:endParaRPr>
          </a:p>
        </p:txBody>
      </p:sp>
      <p:sp>
        <p:nvSpPr>
          <p:cNvPr id="23556" name="Rectangle 1026"/>
          <p:cNvSpPr>
            <a:spLocks noGrp="1" noRot="1" noChangeAspect="1" noChangeArrowheads="1" noTextEdit="1"/>
          </p:cNvSpPr>
          <p:nvPr>
            <p:ph type="sldImg"/>
          </p:nvPr>
        </p:nvSpPr>
        <p:spPr>
          <a:ln/>
        </p:spPr>
      </p:sp>
      <p:sp>
        <p:nvSpPr>
          <p:cNvPr id="23557" name="Rectangle 1027"/>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259115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54063" indent="-288925">
              <a:defRPr>
                <a:solidFill>
                  <a:schemeClr val="tx1"/>
                </a:solidFill>
                <a:latin typeface="Arial" panose="020B0604020202020204" pitchFamily="34" charset="0"/>
                <a:cs typeface="Arial" panose="020B0604020202020204" pitchFamily="34" charset="0"/>
              </a:defRPr>
            </a:lvl2pPr>
            <a:lvl3pPr marL="1158875" indent="-231775">
              <a:defRPr>
                <a:solidFill>
                  <a:schemeClr val="tx1"/>
                </a:solidFill>
                <a:latin typeface="Arial" panose="020B0604020202020204" pitchFamily="34" charset="0"/>
                <a:cs typeface="Arial" panose="020B0604020202020204" pitchFamily="34" charset="0"/>
              </a:defRPr>
            </a:lvl3pPr>
            <a:lvl4pPr marL="1624013" indent="-231775">
              <a:defRPr>
                <a:solidFill>
                  <a:schemeClr val="tx1"/>
                </a:solidFill>
                <a:latin typeface="Arial" panose="020B0604020202020204" pitchFamily="34" charset="0"/>
                <a:cs typeface="Arial" panose="020B0604020202020204" pitchFamily="34" charset="0"/>
              </a:defRPr>
            </a:lvl4pPr>
            <a:lvl5pPr marL="2087563" indent="-231775">
              <a:defRPr>
                <a:solidFill>
                  <a:schemeClr val="tx1"/>
                </a:solidFill>
                <a:latin typeface="Arial" panose="020B0604020202020204" pitchFamily="34" charset="0"/>
                <a:cs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A0D9FE-0F48-4D1C-B6B8-6EBBA84B4816}" type="slidenum">
              <a:rPr lang="en-US" smtClean="0">
                <a:latin typeface="Times" panose="02020603050405020304" pitchFamily="18" charset="0"/>
              </a:rPr>
              <a:pPr/>
              <a:t>23</a:t>
            </a:fld>
            <a:endParaRPr lang="en-US" smtClean="0">
              <a:latin typeface="Times" panose="02020603050405020304" pitchFamily="18" charset="0"/>
            </a:endParaRPr>
          </a:p>
        </p:txBody>
      </p:sp>
      <p:sp>
        <p:nvSpPr>
          <p:cNvPr id="26627" name="Rectangle 2"/>
          <p:cNvSpPr>
            <a:spLocks noChangeArrowheads="1" noTextEdit="1"/>
          </p:cNvSpPr>
          <p:nvPr>
            <p:ph type="sldImg"/>
          </p:nvPr>
        </p:nvSpPr>
        <p:spPr>
          <a:solidFill>
            <a:srgbClr val="FFFFFF"/>
          </a:solidFill>
          <a:ln/>
        </p:spPr>
      </p:sp>
      <p:sp>
        <p:nvSpPr>
          <p:cNvPr id="2662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extLst>
      <p:ext uri="{BB962C8B-B14F-4D97-AF65-F5344CB8AC3E}">
        <p14:creationId xmlns:p14="http://schemas.microsoft.com/office/powerpoint/2010/main" val="1188499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77DAA1-A659-470A-AFDC-A077E4B6A35C}" type="datetimeFigureOut">
              <a:rPr lang="en-US" smtClean="0"/>
              <a:pPr/>
              <a:t>4/13/2014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D06BF9-6427-4CE0-9BF3-7A7716BD1B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77DAA1-A659-470A-AFDC-A077E4B6A35C}" type="datetimeFigureOut">
              <a:rPr lang="en-US" smtClean="0"/>
              <a:pPr/>
              <a:t>4/13/2014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D06BF9-6427-4CE0-9BF3-7A7716BD1B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77DAA1-A659-470A-AFDC-A077E4B6A35C}" type="datetimeFigureOut">
              <a:rPr lang="en-US" smtClean="0"/>
              <a:pPr/>
              <a:t>4/13/2014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D06BF9-6427-4CE0-9BF3-7A7716BD1B3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77DAA1-A659-470A-AFDC-A077E4B6A35C}" type="datetimeFigureOut">
              <a:rPr lang="en-US" smtClean="0"/>
              <a:pPr/>
              <a:t>4/13/2014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D06BF9-6427-4CE0-9BF3-7A7716BD1B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77DAA1-A659-470A-AFDC-A077E4B6A35C}" type="datetimeFigureOut">
              <a:rPr lang="en-US" smtClean="0"/>
              <a:pPr/>
              <a:t>4/13/2014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D06BF9-6427-4CE0-9BF3-7A7716BD1B3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77DAA1-A659-470A-AFDC-A077E4B6A35C}" type="datetimeFigureOut">
              <a:rPr lang="en-US" smtClean="0"/>
              <a:pPr/>
              <a:t>4/13/2014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D06BF9-6427-4CE0-9BF3-7A7716BD1B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77DAA1-A659-470A-AFDC-A077E4B6A35C}" type="datetimeFigureOut">
              <a:rPr lang="en-US" smtClean="0"/>
              <a:pPr/>
              <a:t>4/13/2014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D06BF9-6427-4CE0-9BF3-7A7716BD1B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77DAA1-A659-470A-AFDC-A077E4B6A35C}" type="datetimeFigureOut">
              <a:rPr lang="en-US" smtClean="0"/>
              <a:pPr/>
              <a:t>4/13/2014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D06BF9-6427-4CE0-9BF3-7A7716BD1B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77DAA1-A659-470A-AFDC-A077E4B6A35C}" type="datetimeFigureOut">
              <a:rPr lang="en-US" smtClean="0"/>
              <a:pPr/>
              <a:t>4/13/2014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D06BF9-6427-4CE0-9BF3-7A7716BD1B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77DAA1-A659-470A-AFDC-A077E4B6A35C}" type="datetimeFigureOut">
              <a:rPr lang="en-US" smtClean="0"/>
              <a:pPr/>
              <a:t>4/13/2014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D06BF9-6427-4CE0-9BF3-7A7716BD1B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77DAA1-A659-470A-AFDC-A077E4B6A35C}" type="datetimeFigureOut">
              <a:rPr lang="en-US" smtClean="0"/>
              <a:pPr/>
              <a:t>4/13/2014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D06BF9-6427-4CE0-9BF3-7A7716BD1B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77DAA1-A659-470A-AFDC-A077E4B6A35C}" type="datetimeFigureOut">
              <a:rPr lang="en-US" smtClean="0"/>
              <a:pPr/>
              <a:t>4/13/2014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06BF9-6427-4CE0-9BF3-7A7716BD1B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temperature+regulation&amp;source=images&amp;cd=&amp;cad=rja&amp;docid=7qrRUuq_KkX-AM&amp;tbnid=XSgBlqnO62gfGM:&amp;ved=0CAUQjRw&amp;url=http%3A%2F%2Fcommons.wikimedia.org%2Fwiki%2FFile%3ATemperature_Regulation.jpg&amp;ei=WchuUYLYEeHtiwLut4DYDw&amp;bvm=bv.45368065,d.cGE&amp;psig=AFQjCNEaioTiMUmMYznNx_LPv2_ei8y5YQ&amp;ust=136630113892743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oogle.com/url?sa=i&amp;rct=j&amp;q=positive+feedback&amp;source=images&amp;cd=&amp;cad=rja&amp;docid=aP04e0llVxdP9M&amp;tbnid=0uQgD79Ztrr6CM:&amp;ved=0CAUQjRw&amp;url=http://commons.wikimedia.org/wiki/File:PositiveFeedbackVirtuous.png&amp;ei=w4BtUbjZFMHgiwKVmYHwAg&amp;bvm=bv.45218183,d.cGE&amp;psig=AFQjCNEUgrtHkepiODvLSVLsXfI1ULvLEQ&amp;ust=1366217275874025"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en.wikipedia.org/wiki/Behavior_modification" TargetMode="External"/><Relationship Id="rId3" Type="http://schemas.openxmlformats.org/officeDocument/2006/relationships/hyperlink" Target="http://en.wikipedia.org/wiki/Learning" TargetMode="External"/><Relationship Id="rId7" Type="http://schemas.openxmlformats.org/officeDocument/2006/relationships/hyperlink" Target="http://en.wikipedia.org/wiki/Classical_conditioning" TargetMode="External"/><Relationship Id="rId2" Type="http://schemas.openxmlformats.org/officeDocument/2006/relationships/hyperlink" Target="http://en.wikipedia.org/wiki/Psychology" TargetMode="External"/><Relationship Id="rId1" Type="http://schemas.openxmlformats.org/officeDocument/2006/relationships/slideLayout" Target="../slideLayouts/slideLayout2.xml"/><Relationship Id="rId6" Type="http://schemas.openxmlformats.org/officeDocument/2006/relationships/hyperlink" Target="http://en.wikipedia.org/wiki/Stimulus_(psychology)" TargetMode="External"/><Relationship Id="rId5" Type="http://schemas.openxmlformats.org/officeDocument/2006/relationships/hyperlink" Target="http://en.wikipedia.org/wiki/Association_(psychology)" TargetMode="External"/><Relationship Id="rId4" Type="http://schemas.openxmlformats.org/officeDocument/2006/relationships/hyperlink" Target="http://en.wikipedia.org/wiki/Behavio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470025"/>
          </a:xfrm>
        </p:spPr>
        <p:txBody>
          <a:bodyPr/>
          <a:lstStyle/>
          <a:p>
            <a:r>
              <a:rPr lang="en-US" dirty="0" smtClean="0"/>
              <a:t>Physiology and Ecology Review</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Immune Syste</a:t>
            </a:r>
            <a:r>
              <a:rPr lang="en-US" dirty="0"/>
              <a:t>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143000"/>
            <a:ext cx="6019800" cy="558161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4829" y="76200"/>
            <a:ext cx="2569967" cy="2971800"/>
          </a:xfrm>
          <a:prstGeom prst="rect">
            <a:avLst/>
          </a:prstGeom>
        </p:spPr>
      </p:pic>
    </p:spTree>
    <p:extLst>
      <p:ext uri="{BB962C8B-B14F-4D97-AF65-F5344CB8AC3E}">
        <p14:creationId xmlns:p14="http://schemas.microsoft.com/office/powerpoint/2010/main" val="1482478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smtClean="0"/>
              <a:t>Features of Exchange Surfaces?</a:t>
            </a:r>
          </a:p>
        </p:txBody>
      </p:sp>
      <p:sp>
        <p:nvSpPr>
          <p:cNvPr id="17411" name="Content Placeholder 2"/>
          <p:cNvSpPr>
            <a:spLocks noGrp="1"/>
          </p:cNvSpPr>
          <p:nvPr>
            <p:ph idx="1"/>
          </p:nvPr>
        </p:nvSpPr>
        <p:spPr>
          <a:xfrm>
            <a:off x="381000" y="1295400"/>
            <a:ext cx="8839200" cy="5964238"/>
          </a:xfrm>
        </p:spPr>
        <p:txBody>
          <a:bodyPr/>
          <a:lstStyle/>
          <a:p>
            <a:pPr marL="514350" indent="-514350" eaLnBrk="1" hangingPunct="1">
              <a:buFont typeface="+mj-lt"/>
              <a:buAutoNum type="arabicPeriod"/>
              <a:defRPr/>
            </a:pPr>
            <a:r>
              <a:rPr lang="en-GB" sz="3600" dirty="0" smtClean="0">
                <a:solidFill>
                  <a:srgbClr val="9999FF"/>
                </a:solidFill>
              </a:rPr>
              <a:t>Large surface area, often folded</a:t>
            </a:r>
          </a:p>
          <a:p>
            <a:pPr marL="514350" indent="-514350" eaLnBrk="1" hangingPunct="1">
              <a:buFont typeface="+mj-lt"/>
              <a:buAutoNum type="arabicPeriod"/>
              <a:defRPr/>
            </a:pPr>
            <a:r>
              <a:rPr lang="en-GB" sz="3600" dirty="0" smtClean="0">
                <a:solidFill>
                  <a:srgbClr val="9999FF"/>
                </a:solidFill>
              </a:rPr>
              <a:t>Thin barrier to reduce diffusion distance</a:t>
            </a:r>
          </a:p>
          <a:p>
            <a:pPr marL="514350" indent="-514350" eaLnBrk="1" hangingPunct="1">
              <a:buFont typeface="+mj-lt"/>
              <a:buAutoNum type="arabicPeriod"/>
              <a:defRPr/>
            </a:pPr>
            <a:r>
              <a:rPr lang="en-GB" sz="3600" dirty="0" smtClean="0">
                <a:solidFill>
                  <a:srgbClr val="9999FF"/>
                </a:solidFill>
              </a:rPr>
              <a:t>Fresh supply of required molecules on one side to keep concentration high</a:t>
            </a:r>
          </a:p>
          <a:p>
            <a:pPr marL="0" indent="0" eaLnBrk="1" hangingPunct="1">
              <a:buFontTx/>
              <a:buNone/>
              <a:defRPr/>
            </a:pPr>
            <a:r>
              <a:rPr lang="en-GB" sz="3600" dirty="0" smtClean="0">
                <a:solidFill>
                  <a:srgbClr val="9999FF"/>
                </a:solidFill>
              </a:rPr>
              <a:t>-Removal of required molecules on other side to keep concentration low</a:t>
            </a:r>
          </a:p>
          <a:p>
            <a:pPr marL="0" indent="0" eaLnBrk="1" hangingPunct="1">
              <a:buFontTx/>
              <a:buNone/>
              <a:defRPr/>
            </a:pPr>
            <a:r>
              <a:rPr lang="en-GB" sz="3600" dirty="0" smtClean="0">
                <a:solidFill>
                  <a:srgbClr val="9999FF"/>
                </a:solidFill>
              </a:rPr>
              <a:t>-(maintains concentration gradient)</a:t>
            </a:r>
          </a:p>
        </p:txBody>
      </p:sp>
    </p:spTree>
    <p:extLst>
      <p:ext uri="{BB962C8B-B14F-4D97-AF65-F5344CB8AC3E}">
        <p14:creationId xmlns:p14="http://schemas.microsoft.com/office/powerpoint/2010/main" val="2457613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11200" y="561639"/>
            <a:ext cx="8229600" cy="1143000"/>
          </a:xfrm>
        </p:spPr>
        <p:txBody>
          <a:bodyPr/>
          <a:lstStyle/>
          <a:p>
            <a:pPr eaLnBrk="1" hangingPunct="1"/>
            <a:endParaRPr lang="en-US" dirty="0" smtClean="0"/>
          </a:p>
        </p:txBody>
      </p:sp>
      <p:grpSp>
        <p:nvGrpSpPr>
          <p:cNvPr id="39939" name="Group 80"/>
          <p:cNvGrpSpPr>
            <a:grpSpLocks/>
          </p:cNvGrpSpPr>
          <p:nvPr/>
        </p:nvGrpSpPr>
        <p:grpSpPr bwMode="auto">
          <a:xfrm>
            <a:off x="385763" y="1155700"/>
            <a:ext cx="8377237" cy="5414963"/>
            <a:chOff x="243" y="728"/>
            <a:chExt cx="5277" cy="3411"/>
          </a:xfrm>
        </p:grpSpPr>
        <p:grpSp>
          <p:nvGrpSpPr>
            <p:cNvPr id="39941" name="Group 5"/>
            <p:cNvGrpSpPr>
              <a:grpSpLocks/>
            </p:cNvGrpSpPr>
            <p:nvPr/>
          </p:nvGrpSpPr>
          <p:grpSpPr bwMode="auto">
            <a:xfrm>
              <a:off x="243" y="728"/>
              <a:ext cx="5277" cy="3296"/>
              <a:chOff x="243" y="432"/>
              <a:chExt cx="5277" cy="3296"/>
            </a:xfrm>
          </p:grpSpPr>
          <p:grpSp>
            <p:nvGrpSpPr>
              <p:cNvPr id="39943" name="Group 6"/>
              <p:cNvGrpSpPr>
                <a:grpSpLocks/>
              </p:cNvGrpSpPr>
              <p:nvPr/>
            </p:nvGrpSpPr>
            <p:grpSpPr bwMode="auto">
              <a:xfrm>
                <a:off x="288" y="432"/>
                <a:ext cx="5232" cy="3049"/>
                <a:chOff x="336" y="743"/>
                <a:chExt cx="5232" cy="3049"/>
              </a:xfrm>
            </p:grpSpPr>
            <p:pic>
              <p:nvPicPr>
                <p:cNvPr id="4001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743"/>
                  <a:ext cx="5232" cy="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013" name="Text Box 8"/>
                <p:cNvSpPr txBox="1">
                  <a:spLocks noChangeArrowheads="1"/>
                </p:cNvSpPr>
                <p:nvPr/>
              </p:nvSpPr>
              <p:spPr bwMode="auto">
                <a:xfrm>
                  <a:off x="621" y="1737"/>
                  <a:ext cx="490" cy="17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spcBef>
                      <a:spcPct val="50000"/>
                    </a:spcBef>
                  </a:pPr>
                  <a:r>
                    <a:rPr lang="en-US" sz="1200" b="1">
                      <a:solidFill>
                        <a:schemeClr val="bg1"/>
                      </a:solidFill>
                    </a:rPr>
                    <a:t>FISHES </a:t>
                  </a:r>
                </a:p>
              </p:txBody>
            </p:sp>
            <p:sp>
              <p:nvSpPr>
                <p:cNvPr id="40014" name="Text Box 9"/>
                <p:cNvSpPr txBox="1">
                  <a:spLocks noChangeArrowheads="1"/>
                </p:cNvSpPr>
                <p:nvPr/>
              </p:nvSpPr>
              <p:spPr bwMode="auto">
                <a:xfrm>
                  <a:off x="1841" y="1729"/>
                  <a:ext cx="723" cy="17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spcBef>
                      <a:spcPct val="50000"/>
                    </a:spcBef>
                  </a:pPr>
                  <a:r>
                    <a:rPr lang="en-US" sz="1200" b="1">
                      <a:solidFill>
                        <a:schemeClr val="bg1"/>
                      </a:solidFill>
                    </a:rPr>
                    <a:t>AMPHIBIANS</a:t>
                  </a:r>
                </a:p>
              </p:txBody>
            </p:sp>
            <p:sp>
              <p:nvSpPr>
                <p:cNvPr id="40015" name="Text Box 10"/>
                <p:cNvSpPr txBox="1">
                  <a:spLocks noChangeArrowheads="1"/>
                </p:cNvSpPr>
                <p:nvPr/>
              </p:nvSpPr>
              <p:spPr bwMode="auto">
                <a:xfrm>
                  <a:off x="2886" y="1729"/>
                  <a:ext cx="1386" cy="17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spcBef>
                      <a:spcPct val="50000"/>
                    </a:spcBef>
                  </a:pPr>
                  <a:r>
                    <a:rPr lang="en-US" sz="1200" b="1">
                      <a:solidFill>
                        <a:schemeClr val="bg1"/>
                      </a:solidFill>
                    </a:rPr>
                    <a:t>REPTILES (EXCEPT BIRDS)</a:t>
                  </a:r>
                </a:p>
              </p:txBody>
            </p:sp>
            <p:sp>
              <p:nvSpPr>
                <p:cNvPr id="40016" name="Text Box 11"/>
                <p:cNvSpPr txBox="1">
                  <a:spLocks noChangeArrowheads="1"/>
                </p:cNvSpPr>
                <p:nvPr/>
              </p:nvSpPr>
              <p:spPr bwMode="auto">
                <a:xfrm>
                  <a:off x="4316" y="1729"/>
                  <a:ext cx="1176" cy="17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spcBef>
                      <a:spcPct val="50000"/>
                    </a:spcBef>
                  </a:pPr>
                  <a:r>
                    <a:rPr lang="en-US" sz="1200" b="1">
                      <a:solidFill>
                        <a:schemeClr val="bg1"/>
                      </a:solidFill>
                    </a:rPr>
                    <a:t>MAMMALS AND BIRDS</a:t>
                  </a:r>
                </a:p>
              </p:txBody>
            </p:sp>
          </p:grpSp>
          <p:grpSp>
            <p:nvGrpSpPr>
              <p:cNvPr id="39944" name="Group 12"/>
              <p:cNvGrpSpPr>
                <a:grpSpLocks/>
              </p:cNvGrpSpPr>
              <p:nvPr/>
            </p:nvGrpSpPr>
            <p:grpSpPr bwMode="auto">
              <a:xfrm>
                <a:off x="243" y="1584"/>
                <a:ext cx="5181" cy="2144"/>
                <a:chOff x="243" y="1584"/>
                <a:chExt cx="5181" cy="2144"/>
              </a:xfrm>
            </p:grpSpPr>
            <p:grpSp>
              <p:nvGrpSpPr>
                <p:cNvPr id="39992" name="Group 13"/>
                <p:cNvGrpSpPr>
                  <a:grpSpLocks/>
                </p:cNvGrpSpPr>
                <p:nvPr/>
              </p:nvGrpSpPr>
              <p:grpSpPr bwMode="auto">
                <a:xfrm>
                  <a:off x="243" y="3352"/>
                  <a:ext cx="1098" cy="376"/>
                  <a:chOff x="243" y="3352"/>
                  <a:chExt cx="1098" cy="376"/>
                </a:xfrm>
              </p:grpSpPr>
              <p:sp>
                <p:nvSpPr>
                  <p:cNvPr id="40010" name="Line 14"/>
                  <p:cNvSpPr>
                    <a:spLocks noChangeShapeType="1"/>
                  </p:cNvSpPr>
                  <p:nvPr/>
                </p:nvSpPr>
                <p:spPr bwMode="auto">
                  <a:xfrm>
                    <a:off x="800" y="3352"/>
                    <a:ext cx="0" cy="20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40011" name="Rectangle 15"/>
                  <p:cNvSpPr>
                    <a:spLocks noChangeArrowheads="1"/>
                  </p:cNvSpPr>
                  <p:nvPr/>
                </p:nvSpPr>
                <p:spPr bwMode="auto">
                  <a:xfrm>
                    <a:off x="243" y="3536"/>
                    <a:ext cx="1098" cy="19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400"/>
                      <a:t>Systemic capillaries</a:t>
                    </a:r>
                  </a:p>
                </p:txBody>
              </p:sp>
            </p:grpSp>
            <p:grpSp>
              <p:nvGrpSpPr>
                <p:cNvPr id="39993" name="Group 16"/>
                <p:cNvGrpSpPr>
                  <a:grpSpLocks/>
                </p:cNvGrpSpPr>
                <p:nvPr/>
              </p:nvGrpSpPr>
              <p:grpSpPr bwMode="auto">
                <a:xfrm>
                  <a:off x="1566" y="3344"/>
                  <a:ext cx="1098" cy="376"/>
                  <a:chOff x="243" y="3352"/>
                  <a:chExt cx="1098" cy="376"/>
                </a:xfrm>
              </p:grpSpPr>
              <p:sp>
                <p:nvSpPr>
                  <p:cNvPr id="40008" name="Line 17"/>
                  <p:cNvSpPr>
                    <a:spLocks noChangeShapeType="1"/>
                  </p:cNvSpPr>
                  <p:nvPr/>
                </p:nvSpPr>
                <p:spPr bwMode="auto">
                  <a:xfrm>
                    <a:off x="800" y="3352"/>
                    <a:ext cx="0" cy="20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40009" name="Rectangle 18"/>
                  <p:cNvSpPr>
                    <a:spLocks noChangeArrowheads="1"/>
                  </p:cNvSpPr>
                  <p:nvPr/>
                </p:nvSpPr>
                <p:spPr bwMode="auto">
                  <a:xfrm>
                    <a:off x="243" y="3536"/>
                    <a:ext cx="1098" cy="19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400"/>
                      <a:t>Systemic capillaries</a:t>
                    </a:r>
                  </a:p>
                </p:txBody>
              </p:sp>
            </p:grpSp>
            <p:grpSp>
              <p:nvGrpSpPr>
                <p:cNvPr id="39994" name="Group 19"/>
                <p:cNvGrpSpPr>
                  <a:grpSpLocks/>
                </p:cNvGrpSpPr>
                <p:nvPr/>
              </p:nvGrpSpPr>
              <p:grpSpPr bwMode="auto">
                <a:xfrm>
                  <a:off x="2982" y="3328"/>
                  <a:ext cx="1098" cy="376"/>
                  <a:chOff x="243" y="3352"/>
                  <a:chExt cx="1098" cy="376"/>
                </a:xfrm>
              </p:grpSpPr>
              <p:sp>
                <p:nvSpPr>
                  <p:cNvPr id="40006" name="Line 20"/>
                  <p:cNvSpPr>
                    <a:spLocks noChangeShapeType="1"/>
                  </p:cNvSpPr>
                  <p:nvPr/>
                </p:nvSpPr>
                <p:spPr bwMode="auto">
                  <a:xfrm>
                    <a:off x="800" y="3352"/>
                    <a:ext cx="0" cy="20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40007" name="Rectangle 21"/>
                  <p:cNvSpPr>
                    <a:spLocks noChangeArrowheads="1"/>
                  </p:cNvSpPr>
                  <p:nvPr/>
                </p:nvSpPr>
                <p:spPr bwMode="auto">
                  <a:xfrm>
                    <a:off x="243" y="3536"/>
                    <a:ext cx="1098" cy="19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400"/>
                      <a:t>Systemic capillaries</a:t>
                    </a:r>
                  </a:p>
                </p:txBody>
              </p:sp>
            </p:grpSp>
            <p:grpSp>
              <p:nvGrpSpPr>
                <p:cNvPr id="39995" name="Group 22"/>
                <p:cNvGrpSpPr>
                  <a:grpSpLocks/>
                </p:cNvGrpSpPr>
                <p:nvPr/>
              </p:nvGrpSpPr>
              <p:grpSpPr bwMode="auto">
                <a:xfrm>
                  <a:off x="4326" y="3328"/>
                  <a:ext cx="1098" cy="376"/>
                  <a:chOff x="243" y="3352"/>
                  <a:chExt cx="1098" cy="376"/>
                </a:xfrm>
              </p:grpSpPr>
              <p:sp>
                <p:nvSpPr>
                  <p:cNvPr id="40004" name="Line 23"/>
                  <p:cNvSpPr>
                    <a:spLocks noChangeShapeType="1"/>
                  </p:cNvSpPr>
                  <p:nvPr/>
                </p:nvSpPr>
                <p:spPr bwMode="auto">
                  <a:xfrm>
                    <a:off x="800" y="3352"/>
                    <a:ext cx="0" cy="20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40005" name="Rectangle 24"/>
                  <p:cNvSpPr>
                    <a:spLocks noChangeArrowheads="1"/>
                  </p:cNvSpPr>
                  <p:nvPr/>
                </p:nvSpPr>
                <p:spPr bwMode="auto">
                  <a:xfrm>
                    <a:off x="243" y="3536"/>
                    <a:ext cx="1098" cy="19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400"/>
                      <a:t>Systemic capillaries</a:t>
                    </a:r>
                  </a:p>
                </p:txBody>
              </p:sp>
            </p:grpSp>
            <p:sp>
              <p:nvSpPr>
                <p:cNvPr id="39996" name="Rectangle 25"/>
                <p:cNvSpPr>
                  <a:spLocks noChangeArrowheads="1"/>
                </p:cNvSpPr>
                <p:nvPr/>
              </p:nvSpPr>
              <p:spPr bwMode="auto">
                <a:xfrm>
                  <a:off x="3072" y="1584"/>
                  <a:ext cx="892" cy="19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400"/>
                    <a:t>Lung capillaries</a:t>
                  </a:r>
                </a:p>
              </p:txBody>
            </p:sp>
            <p:sp>
              <p:nvSpPr>
                <p:cNvPr id="39997" name="Rectangle 26"/>
                <p:cNvSpPr>
                  <a:spLocks noChangeArrowheads="1"/>
                </p:cNvSpPr>
                <p:nvPr/>
              </p:nvSpPr>
              <p:spPr bwMode="auto">
                <a:xfrm>
                  <a:off x="4416" y="1584"/>
                  <a:ext cx="892" cy="19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400"/>
                    <a:t>Lung capillaries</a:t>
                  </a:r>
                </a:p>
              </p:txBody>
            </p:sp>
            <p:sp>
              <p:nvSpPr>
                <p:cNvPr id="39998" name="Rectangle 27"/>
                <p:cNvSpPr>
                  <a:spLocks noChangeArrowheads="1"/>
                </p:cNvSpPr>
                <p:nvPr/>
              </p:nvSpPr>
              <p:spPr bwMode="auto">
                <a:xfrm>
                  <a:off x="1506" y="1584"/>
                  <a:ext cx="1339" cy="19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400"/>
                    <a:t>Lung and skin capillaries</a:t>
                  </a:r>
                </a:p>
              </p:txBody>
            </p:sp>
            <p:sp>
              <p:nvSpPr>
                <p:cNvPr id="39999" name="Rectangle 28"/>
                <p:cNvSpPr>
                  <a:spLocks noChangeArrowheads="1"/>
                </p:cNvSpPr>
                <p:nvPr/>
              </p:nvSpPr>
              <p:spPr bwMode="auto">
                <a:xfrm>
                  <a:off x="432" y="1584"/>
                  <a:ext cx="806" cy="19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400"/>
                    <a:t>Gill capillaries</a:t>
                  </a:r>
                </a:p>
              </p:txBody>
            </p:sp>
            <p:sp>
              <p:nvSpPr>
                <p:cNvPr id="40000" name="Line 29"/>
                <p:cNvSpPr>
                  <a:spLocks noChangeShapeType="1"/>
                </p:cNvSpPr>
                <p:nvPr/>
              </p:nvSpPr>
              <p:spPr bwMode="auto">
                <a:xfrm>
                  <a:off x="816" y="1768"/>
                  <a:ext cx="0" cy="15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40001" name="Line 30"/>
                <p:cNvSpPr>
                  <a:spLocks noChangeShapeType="1"/>
                </p:cNvSpPr>
                <p:nvPr/>
              </p:nvSpPr>
              <p:spPr bwMode="auto">
                <a:xfrm>
                  <a:off x="2128" y="1736"/>
                  <a:ext cx="0" cy="15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40002" name="Line 31"/>
                <p:cNvSpPr>
                  <a:spLocks noChangeShapeType="1"/>
                </p:cNvSpPr>
                <p:nvPr/>
              </p:nvSpPr>
              <p:spPr bwMode="auto">
                <a:xfrm>
                  <a:off x="3496" y="1768"/>
                  <a:ext cx="0" cy="15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40003" name="Line 32"/>
                <p:cNvSpPr>
                  <a:spLocks noChangeShapeType="1"/>
                </p:cNvSpPr>
                <p:nvPr/>
              </p:nvSpPr>
              <p:spPr bwMode="auto">
                <a:xfrm>
                  <a:off x="4848" y="1760"/>
                  <a:ext cx="0" cy="15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grpSp>
          <p:sp>
            <p:nvSpPr>
              <p:cNvPr id="39945" name="Rectangle 33"/>
              <p:cNvSpPr>
                <a:spLocks noChangeArrowheads="1"/>
              </p:cNvSpPr>
              <p:nvPr/>
            </p:nvSpPr>
            <p:spPr bwMode="auto">
              <a:xfrm>
                <a:off x="1706" y="2800"/>
                <a:ext cx="302"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Right</a:t>
                </a:r>
              </a:p>
            </p:txBody>
          </p:sp>
          <p:sp>
            <p:nvSpPr>
              <p:cNvPr id="39946" name="Rectangle 34"/>
              <p:cNvSpPr>
                <a:spLocks noChangeArrowheads="1"/>
              </p:cNvSpPr>
              <p:nvPr/>
            </p:nvSpPr>
            <p:spPr bwMode="auto">
              <a:xfrm>
                <a:off x="2225" y="2776"/>
                <a:ext cx="270"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Left </a:t>
                </a:r>
              </a:p>
            </p:txBody>
          </p:sp>
          <p:sp>
            <p:nvSpPr>
              <p:cNvPr id="39947" name="Rectangle 35"/>
              <p:cNvSpPr>
                <a:spLocks noChangeArrowheads="1"/>
              </p:cNvSpPr>
              <p:nvPr/>
            </p:nvSpPr>
            <p:spPr bwMode="auto">
              <a:xfrm>
                <a:off x="3088" y="2784"/>
                <a:ext cx="302"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Right</a:t>
                </a:r>
              </a:p>
            </p:txBody>
          </p:sp>
          <p:sp>
            <p:nvSpPr>
              <p:cNvPr id="39948" name="Rectangle 36"/>
              <p:cNvSpPr>
                <a:spLocks noChangeArrowheads="1"/>
              </p:cNvSpPr>
              <p:nvPr/>
            </p:nvSpPr>
            <p:spPr bwMode="auto">
              <a:xfrm>
                <a:off x="3642" y="2784"/>
                <a:ext cx="270"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Left </a:t>
                </a:r>
              </a:p>
            </p:txBody>
          </p:sp>
          <p:sp>
            <p:nvSpPr>
              <p:cNvPr id="39949" name="Rectangle 37"/>
              <p:cNvSpPr>
                <a:spLocks noChangeArrowheads="1"/>
              </p:cNvSpPr>
              <p:nvPr/>
            </p:nvSpPr>
            <p:spPr bwMode="auto">
              <a:xfrm>
                <a:off x="4432" y="2792"/>
                <a:ext cx="302"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Right</a:t>
                </a:r>
              </a:p>
            </p:txBody>
          </p:sp>
          <p:sp>
            <p:nvSpPr>
              <p:cNvPr id="39950" name="Rectangle 38"/>
              <p:cNvSpPr>
                <a:spLocks noChangeArrowheads="1"/>
              </p:cNvSpPr>
              <p:nvPr/>
            </p:nvSpPr>
            <p:spPr bwMode="auto">
              <a:xfrm>
                <a:off x="4969" y="2784"/>
                <a:ext cx="270"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Left </a:t>
                </a:r>
              </a:p>
            </p:txBody>
          </p:sp>
          <p:sp>
            <p:nvSpPr>
              <p:cNvPr id="39951" name="Rectangle 39"/>
              <p:cNvSpPr>
                <a:spLocks noChangeArrowheads="1"/>
              </p:cNvSpPr>
              <p:nvPr/>
            </p:nvSpPr>
            <p:spPr bwMode="auto">
              <a:xfrm>
                <a:off x="4624" y="2888"/>
                <a:ext cx="487" cy="25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b="1"/>
                  <a:t>Systemic </a:t>
                </a:r>
                <a:br>
                  <a:rPr lang="en-US" sz="1000" b="1"/>
                </a:br>
                <a:r>
                  <a:rPr lang="en-US" sz="1000" b="1"/>
                  <a:t>circuit</a:t>
                </a:r>
              </a:p>
            </p:txBody>
          </p:sp>
          <p:sp>
            <p:nvSpPr>
              <p:cNvPr id="39952" name="Rectangle 40"/>
              <p:cNvSpPr>
                <a:spLocks noChangeArrowheads="1"/>
              </p:cNvSpPr>
              <p:nvPr/>
            </p:nvSpPr>
            <p:spPr bwMode="auto">
              <a:xfrm>
                <a:off x="1880" y="2896"/>
                <a:ext cx="487" cy="25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b="1"/>
                  <a:t>Systemic </a:t>
                </a:r>
                <a:br>
                  <a:rPr lang="en-US" sz="1000" b="1"/>
                </a:br>
                <a:r>
                  <a:rPr lang="en-US" sz="1000" b="1"/>
                  <a:t>circuit</a:t>
                </a:r>
              </a:p>
            </p:txBody>
          </p:sp>
          <p:sp>
            <p:nvSpPr>
              <p:cNvPr id="39953" name="Rectangle 41"/>
              <p:cNvSpPr>
                <a:spLocks noChangeArrowheads="1"/>
              </p:cNvSpPr>
              <p:nvPr/>
            </p:nvSpPr>
            <p:spPr bwMode="auto">
              <a:xfrm>
                <a:off x="1785" y="2120"/>
                <a:ext cx="759" cy="25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b="1"/>
                  <a:t>Pulmocutaneous</a:t>
                </a:r>
                <a:br>
                  <a:rPr lang="en-US" sz="1000" b="1"/>
                </a:br>
                <a:r>
                  <a:rPr lang="en-US" sz="1000" b="1"/>
                  <a:t>circuit</a:t>
                </a:r>
              </a:p>
            </p:txBody>
          </p:sp>
          <p:sp>
            <p:nvSpPr>
              <p:cNvPr id="39954" name="Rectangle 42"/>
              <p:cNvSpPr>
                <a:spLocks noChangeArrowheads="1"/>
              </p:cNvSpPr>
              <p:nvPr/>
            </p:nvSpPr>
            <p:spPr bwMode="auto">
              <a:xfrm>
                <a:off x="3313" y="2108"/>
                <a:ext cx="528" cy="25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b="1"/>
                  <a:t>Pulmonary</a:t>
                </a:r>
                <a:br>
                  <a:rPr lang="en-US" sz="1000" b="1"/>
                </a:br>
                <a:r>
                  <a:rPr lang="en-US" sz="1000" b="1"/>
                  <a:t>circuit</a:t>
                </a:r>
              </a:p>
            </p:txBody>
          </p:sp>
          <p:sp>
            <p:nvSpPr>
              <p:cNvPr id="39955" name="Rectangle 43"/>
              <p:cNvSpPr>
                <a:spLocks noChangeArrowheads="1"/>
              </p:cNvSpPr>
              <p:nvPr/>
            </p:nvSpPr>
            <p:spPr bwMode="auto">
              <a:xfrm>
                <a:off x="4584" y="2128"/>
                <a:ext cx="528" cy="25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b="1"/>
                  <a:t>Pulmonary</a:t>
                </a:r>
                <a:br>
                  <a:rPr lang="en-US" sz="1000" b="1"/>
                </a:br>
                <a:r>
                  <a:rPr lang="en-US" sz="1000" b="1"/>
                  <a:t>circuit</a:t>
                </a:r>
              </a:p>
            </p:txBody>
          </p:sp>
          <p:sp>
            <p:nvSpPr>
              <p:cNvPr id="39956" name="Rectangle 44"/>
              <p:cNvSpPr>
                <a:spLocks noChangeArrowheads="1"/>
              </p:cNvSpPr>
              <p:nvPr/>
            </p:nvSpPr>
            <p:spPr bwMode="auto">
              <a:xfrm>
                <a:off x="641" y="2864"/>
                <a:ext cx="519" cy="25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b="1"/>
                  <a:t>Systemic</a:t>
                </a:r>
                <a:br>
                  <a:rPr lang="en-US" sz="1000" b="1"/>
                </a:br>
                <a:r>
                  <a:rPr lang="en-US" sz="1000" b="1"/>
                  <a:t>circulation</a:t>
                </a:r>
              </a:p>
            </p:txBody>
          </p:sp>
          <p:sp>
            <p:nvSpPr>
              <p:cNvPr id="39957" name="Line 45"/>
              <p:cNvSpPr>
                <a:spLocks noChangeShapeType="1"/>
              </p:cNvSpPr>
              <p:nvPr/>
            </p:nvSpPr>
            <p:spPr bwMode="auto">
              <a:xfrm>
                <a:off x="384" y="3072"/>
                <a:ext cx="1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39958" name="Rectangle 46"/>
              <p:cNvSpPr>
                <a:spLocks noChangeArrowheads="1"/>
              </p:cNvSpPr>
              <p:nvPr/>
            </p:nvSpPr>
            <p:spPr bwMode="auto">
              <a:xfrm>
                <a:off x="456" y="2984"/>
                <a:ext cx="275"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Vein</a:t>
                </a:r>
              </a:p>
            </p:txBody>
          </p:sp>
          <p:sp>
            <p:nvSpPr>
              <p:cNvPr id="39959" name="Rectangle 47"/>
              <p:cNvSpPr>
                <a:spLocks noChangeArrowheads="1"/>
              </p:cNvSpPr>
              <p:nvPr/>
            </p:nvSpPr>
            <p:spPr bwMode="auto">
              <a:xfrm>
                <a:off x="576" y="2648"/>
                <a:ext cx="476"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Atrium (A)</a:t>
                </a:r>
              </a:p>
            </p:txBody>
          </p:sp>
          <p:sp>
            <p:nvSpPr>
              <p:cNvPr id="39960" name="Line 48"/>
              <p:cNvSpPr>
                <a:spLocks noChangeShapeType="1"/>
              </p:cNvSpPr>
              <p:nvPr/>
            </p:nvSpPr>
            <p:spPr bwMode="auto">
              <a:xfrm>
                <a:off x="440" y="2728"/>
                <a:ext cx="1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39961" name="Rectangle 49"/>
              <p:cNvSpPr>
                <a:spLocks noChangeArrowheads="1"/>
              </p:cNvSpPr>
              <p:nvPr/>
            </p:nvSpPr>
            <p:spPr bwMode="auto">
              <a:xfrm>
                <a:off x="584" y="2368"/>
                <a:ext cx="542" cy="25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r>
                  <a:rPr lang="en-US" sz="1000"/>
                  <a:t>Heart:</a:t>
                </a:r>
                <a:br>
                  <a:rPr lang="en-US" sz="1000"/>
                </a:br>
                <a:r>
                  <a:rPr lang="en-US" sz="1000"/>
                  <a:t>ventricle (V)</a:t>
                </a:r>
              </a:p>
            </p:txBody>
          </p:sp>
          <p:sp>
            <p:nvSpPr>
              <p:cNvPr id="39962" name="Line 50"/>
              <p:cNvSpPr>
                <a:spLocks noChangeShapeType="1"/>
              </p:cNvSpPr>
              <p:nvPr/>
            </p:nvSpPr>
            <p:spPr bwMode="auto">
              <a:xfrm>
                <a:off x="472" y="2552"/>
                <a:ext cx="13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grpSp>
            <p:nvGrpSpPr>
              <p:cNvPr id="39963" name="Group 51"/>
              <p:cNvGrpSpPr>
                <a:grpSpLocks/>
              </p:cNvGrpSpPr>
              <p:nvPr/>
            </p:nvGrpSpPr>
            <p:grpSpPr bwMode="auto">
              <a:xfrm>
                <a:off x="384" y="2120"/>
                <a:ext cx="393" cy="154"/>
                <a:chOff x="384" y="2120"/>
                <a:chExt cx="393" cy="154"/>
              </a:xfrm>
            </p:grpSpPr>
            <p:sp>
              <p:nvSpPr>
                <p:cNvPr id="39990" name="Line 52"/>
                <p:cNvSpPr>
                  <a:spLocks noChangeShapeType="1"/>
                </p:cNvSpPr>
                <p:nvPr/>
              </p:nvSpPr>
              <p:spPr bwMode="auto">
                <a:xfrm>
                  <a:off x="384" y="2200"/>
                  <a:ext cx="9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39991" name="Rectangle 53"/>
                <p:cNvSpPr>
                  <a:spLocks noChangeArrowheads="1"/>
                </p:cNvSpPr>
                <p:nvPr/>
              </p:nvSpPr>
              <p:spPr bwMode="auto">
                <a:xfrm>
                  <a:off x="448" y="2120"/>
                  <a:ext cx="329"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Artery</a:t>
                  </a:r>
                </a:p>
              </p:txBody>
            </p:sp>
          </p:grpSp>
          <p:sp>
            <p:nvSpPr>
              <p:cNvPr id="39964" name="Rectangle 54"/>
              <p:cNvSpPr>
                <a:spLocks noChangeArrowheads="1"/>
              </p:cNvSpPr>
              <p:nvPr/>
            </p:nvSpPr>
            <p:spPr bwMode="auto">
              <a:xfrm>
                <a:off x="697" y="2152"/>
                <a:ext cx="519" cy="25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b="1"/>
                  <a:t>Gill</a:t>
                </a:r>
                <a:br>
                  <a:rPr lang="en-US" sz="1000" b="1"/>
                </a:br>
                <a:r>
                  <a:rPr lang="en-US" sz="1000" b="1"/>
                  <a:t>circulation</a:t>
                </a:r>
              </a:p>
            </p:txBody>
          </p:sp>
          <p:sp>
            <p:nvSpPr>
              <p:cNvPr id="39965" name="Line 55"/>
              <p:cNvSpPr>
                <a:spLocks noChangeShapeType="1"/>
              </p:cNvSpPr>
              <p:nvPr/>
            </p:nvSpPr>
            <p:spPr bwMode="auto">
              <a:xfrm flipH="1">
                <a:off x="1808" y="2640"/>
                <a:ext cx="1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39966" name="Line 56"/>
              <p:cNvSpPr>
                <a:spLocks noChangeShapeType="1"/>
              </p:cNvSpPr>
              <p:nvPr/>
            </p:nvSpPr>
            <p:spPr bwMode="auto">
              <a:xfrm flipH="1">
                <a:off x="2240" y="2632"/>
                <a:ext cx="1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39967" name="Line 57"/>
              <p:cNvSpPr>
                <a:spLocks noChangeShapeType="1"/>
              </p:cNvSpPr>
              <p:nvPr/>
            </p:nvSpPr>
            <p:spPr bwMode="auto">
              <a:xfrm flipH="1">
                <a:off x="1824" y="2776"/>
                <a:ext cx="26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39968" name="Line 58"/>
              <p:cNvSpPr>
                <a:spLocks noChangeShapeType="1"/>
              </p:cNvSpPr>
              <p:nvPr/>
            </p:nvSpPr>
            <p:spPr bwMode="auto">
              <a:xfrm flipH="1" flipV="1">
                <a:off x="3240" y="2608"/>
                <a:ext cx="1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39969" name="Line 59"/>
              <p:cNvSpPr>
                <a:spLocks noChangeShapeType="1"/>
              </p:cNvSpPr>
              <p:nvPr/>
            </p:nvSpPr>
            <p:spPr bwMode="auto">
              <a:xfrm flipH="1">
                <a:off x="3624" y="2600"/>
                <a:ext cx="1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39970" name="Line 60"/>
              <p:cNvSpPr>
                <a:spLocks noChangeShapeType="1"/>
              </p:cNvSpPr>
              <p:nvPr/>
            </p:nvSpPr>
            <p:spPr bwMode="auto">
              <a:xfrm flipH="1">
                <a:off x="3244" y="2744"/>
                <a:ext cx="1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39971" name="Line 61"/>
              <p:cNvSpPr>
                <a:spLocks noChangeShapeType="1"/>
              </p:cNvSpPr>
              <p:nvPr/>
            </p:nvSpPr>
            <p:spPr bwMode="auto">
              <a:xfrm flipH="1">
                <a:off x="4536" y="2632"/>
                <a:ext cx="15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39972" name="Line 62"/>
              <p:cNvSpPr>
                <a:spLocks noChangeShapeType="1"/>
              </p:cNvSpPr>
              <p:nvPr/>
            </p:nvSpPr>
            <p:spPr bwMode="auto">
              <a:xfrm flipH="1">
                <a:off x="4960" y="2624"/>
                <a:ext cx="1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39973" name="Line 63"/>
              <p:cNvSpPr>
                <a:spLocks noChangeShapeType="1"/>
              </p:cNvSpPr>
              <p:nvPr/>
            </p:nvSpPr>
            <p:spPr bwMode="auto">
              <a:xfrm flipH="1">
                <a:off x="4544" y="2768"/>
                <a:ext cx="1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39974" name="Line 64"/>
              <p:cNvSpPr>
                <a:spLocks noChangeShapeType="1"/>
              </p:cNvSpPr>
              <p:nvPr/>
            </p:nvSpPr>
            <p:spPr bwMode="auto">
              <a:xfrm flipH="1">
                <a:off x="4944" y="2784"/>
                <a:ext cx="1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39975" name="Line 65"/>
              <p:cNvSpPr>
                <a:spLocks noChangeShapeType="1"/>
              </p:cNvSpPr>
              <p:nvPr/>
            </p:nvSpPr>
            <p:spPr bwMode="auto">
              <a:xfrm flipH="1">
                <a:off x="3592" y="2752"/>
                <a:ext cx="1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39976" name="Rectangle 66"/>
              <p:cNvSpPr>
                <a:spLocks noChangeArrowheads="1"/>
              </p:cNvSpPr>
              <p:nvPr/>
            </p:nvSpPr>
            <p:spPr bwMode="auto">
              <a:xfrm>
                <a:off x="2363" y="2547"/>
                <a:ext cx="169"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A</a:t>
                </a:r>
              </a:p>
            </p:txBody>
          </p:sp>
          <p:sp>
            <p:nvSpPr>
              <p:cNvPr id="39977" name="Rectangle 67"/>
              <p:cNvSpPr>
                <a:spLocks noChangeArrowheads="1"/>
              </p:cNvSpPr>
              <p:nvPr/>
            </p:nvSpPr>
            <p:spPr bwMode="auto">
              <a:xfrm>
                <a:off x="3127" y="2675"/>
                <a:ext cx="169"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V</a:t>
                </a:r>
              </a:p>
            </p:txBody>
          </p:sp>
          <p:sp>
            <p:nvSpPr>
              <p:cNvPr id="39978" name="Rectangle 68"/>
              <p:cNvSpPr>
                <a:spLocks noChangeArrowheads="1"/>
              </p:cNvSpPr>
              <p:nvPr/>
            </p:nvSpPr>
            <p:spPr bwMode="auto">
              <a:xfrm>
                <a:off x="3724" y="2667"/>
                <a:ext cx="169"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V</a:t>
                </a:r>
              </a:p>
            </p:txBody>
          </p:sp>
          <p:sp>
            <p:nvSpPr>
              <p:cNvPr id="39979" name="Rectangle 69"/>
              <p:cNvSpPr>
                <a:spLocks noChangeArrowheads="1"/>
              </p:cNvSpPr>
              <p:nvPr/>
            </p:nvSpPr>
            <p:spPr bwMode="auto">
              <a:xfrm>
                <a:off x="1683" y="2699"/>
                <a:ext cx="169"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V</a:t>
                </a:r>
              </a:p>
            </p:txBody>
          </p:sp>
          <p:sp>
            <p:nvSpPr>
              <p:cNvPr id="39980" name="Rectangle 70"/>
              <p:cNvSpPr>
                <a:spLocks noChangeArrowheads="1"/>
              </p:cNvSpPr>
              <p:nvPr/>
            </p:nvSpPr>
            <p:spPr bwMode="auto">
              <a:xfrm>
                <a:off x="5075" y="2699"/>
                <a:ext cx="169"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V</a:t>
                </a:r>
              </a:p>
            </p:txBody>
          </p:sp>
          <p:sp>
            <p:nvSpPr>
              <p:cNvPr id="39981" name="Rectangle 71"/>
              <p:cNvSpPr>
                <a:spLocks noChangeArrowheads="1"/>
              </p:cNvSpPr>
              <p:nvPr/>
            </p:nvSpPr>
            <p:spPr bwMode="auto">
              <a:xfrm>
                <a:off x="4408" y="2699"/>
                <a:ext cx="191"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V</a:t>
                </a:r>
              </a:p>
            </p:txBody>
          </p:sp>
          <p:sp>
            <p:nvSpPr>
              <p:cNvPr id="39982" name="Rectangle 72"/>
              <p:cNvSpPr>
                <a:spLocks noChangeArrowheads="1"/>
              </p:cNvSpPr>
              <p:nvPr/>
            </p:nvSpPr>
            <p:spPr bwMode="auto">
              <a:xfrm>
                <a:off x="1679" y="2555"/>
                <a:ext cx="169"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A</a:t>
                </a:r>
              </a:p>
            </p:txBody>
          </p:sp>
          <p:sp>
            <p:nvSpPr>
              <p:cNvPr id="39983" name="Rectangle 73"/>
              <p:cNvSpPr>
                <a:spLocks noChangeArrowheads="1"/>
              </p:cNvSpPr>
              <p:nvPr/>
            </p:nvSpPr>
            <p:spPr bwMode="auto">
              <a:xfrm>
                <a:off x="3127" y="2531"/>
                <a:ext cx="169"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A</a:t>
                </a:r>
              </a:p>
            </p:txBody>
          </p:sp>
          <p:sp>
            <p:nvSpPr>
              <p:cNvPr id="39984" name="Rectangle 74"/>
              <p:cNvSpPr>
                <a:spLocks noChangeArrowheads="1"/>
              </p:cNvSpPr>
              <p:nvPr/>
            </p:nvSpPr>
            <p:spPr bwMode="auto">
              <a:xfrm>
                <a:off x="3763" y="2515"/>
                <a:ext cx="169"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A</a:t>
                </a:r>
              </a:p>
            </p:txBody>
          </p:sp>
          <p:sp>
            <p:nvSpPr>
              <p:cNvPr id="39985" name="Rectangle 75"/>
              <p:cNvSpPr>
                <a:spLocks noChangeArrowheads="1"/>
              </p:cNvSpPr>
              <p:nvPr/>
            </p:nvSpPr>
            <p:spPr bwMode="auto">
              <a:xfrm>
                <a:off x="5100" y="2547"/>
                <a:ext cx="169"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A</a:t>
                </a:r>
              </a:p>
            </p:txBody>
          </p:sp>
          <p:sp>
            <p:nvSpPr>
              <p:cNvPr id="39986" name="Rectangle 76"/>
              <p:cNvSpPr>
                <a:spLocks noChangeArrowheads="1"/>
              </p:cNvSpPr>
              <p:nvPr/>
            </p:nvSpPr>
            <p:spPr bwMode="auto">
              <a:xfrm>
                <a:off x="4415" y="2547"/>
                <a:ext cx="169"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A</a:t>
                </a:r>
              </a:p>
            </p:txBody>
          </p:sp>
          <p:sp>
            <p:nvSpPr>
              <p:cNvPr id="39987" name="Rectangle 77"/>
              <p:cNvSpPr>
                <a:spLocks noChangeArrowheads="1"/>
              </p:cNvSpPr>
              <p:nvPr/>
            </p:nvSpPr>
            <p:spPr bwMode="auto">
              <a:xfrm>
                <a:off x="3840" y="2472"/>
                <a:ext cx="440" cy="346"/>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r>
                  <a:rPr lang="en-US" sz="1000"/>
                  <a:t>Left </a:t>
                </a:r>
              </a:p>
              <a:p>
                <a:r>
                  <a:rPr lang="en-US" sz="1000"/>
                  <a:t>Systemic</a:t>
                </a:r>
                <a:br>
                  <a:rPr lang="en-US" sz="1000"/>
                </a:br>
                <a:r>
                  <a:rPr lang="en-US" sz="1000"/>
                  <a:t>aorta</a:t>
                </a:r>
              </a:p>
            </p:txBody>
          </p:sp>
          <p:sp>
            <p:nvSpPr>
              <p:cNvPr id="39988" name="Rectangle 78"/>
              <p:cNvSpPr>
                <a:spLocks noChangeArrowheads="1"/>
              </p:cNvSpPr>
              <p:nvPr/>
            </p:nvSpPr>
            <p:spPr bwMode="auto">
              <a:xfrm>
                <a:off x="2640" y="2064"/>
                <a:ext cx="489" cy="40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r>
                  <a:rPr lang="en-US" sz="1200"/>
                  <a:t>Right </a:t>
                </a:r>
                <a:br>
                  <a:rPr lang="en-US" sz="1200"/>
                </a:br>
                <a:r>
                  <a:rPr lang="en-US" sz="1200"/>
                  <a:t>systemic</a:t>
                </a:r>
                <a:br>
                  <a:rPr lang="en-US" sz="1200"/>
                </a:br>
                <a:r>
                  <a:rPr lang="en-US" sz="1200"/>
                  <a:t>aorta</a:t>
                </a:r>
              </a:p>
            </p:txBody>
          </p:sp>
          <p:sp>
            <p:nvSpPr>
              <p:cNvPr id="39989" name="Line 79"/>
              <p:cNvSpPr>
                <a:spLocks noChangeShapeType="1"/>
              </p:cNvSpPr>
              <p:nvPr/>
            </p:nvSpPr>
            <p:spPr bwMode="auto">
              <a:xfrm>
                <a:off x="3016" y="2352"/>
                <a:ext cx="232" cy="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grpSp>
        <p:sp>
          <p:nvSpPr>
            <p:cNvPr id="39942" name="Rectangle 4"/>
            <p:cNvSpPr>
              <a:spLocks noChangeArrowheads="1"/>
            </p:cNvSpPr>
            <p:nvPr/>
          </p:nvSpPr>
          <p:spPr bwMode="auto">
            <a:xfrm>
              <a:off x="2427" y="3956"/>
              <a:ext cx="667" cy="18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kumimoji="0" lang="en-US" sz="1300" b="1"/>
                <a:t>Figure 42.4</a:t>
              </a:r>
            </a:p>
          </p:txBody>
        </p:sp>
      </p:grpSp>
      <p:sp>
        <p:nvSpPr>
          <p:cNvPr id="39940" name="Rectangle 3"/>
          <p:cNvSpPr>
            <a:spLocks noGrp="1" noChangeArrowheads="1"/>
          </p:cNvSpPr>
          <p:nvPr>
            <p:ph type="body" idx="1"/>
          </p:nvPr>
        </p:nvSpPr>
        <p:spPr>
          <a:xfrm>
            <a:off x="1411288" y="355600"/>
            <a:ext cx="8534400" cy="604838"/>
          </a:xfrm>
        </p:spPr>
        <p:txBody>
          <a:bodyPr/>
          <a:lstStyle/>
          <a:p>
            <a:pPr marL="0" indent="0" algn="ctr" eaLnBrk="1" hangingPunct="1">
              <a:buNone/>
            </a:pPr>
            <a:r>
              <a:rPr lang="en-US" sz="2800" dirty="0" smtClean="0"/>
              <a:t>Vertebrate circulatory systems</a:t>
            </a:r>
          </a:p>
        </p:txBody>
      </p:sp>
    </p:spTree>
    <p:extLst>
      <p:ext uri="{BB962C8B-B14F-4D97-AF65-F5344CB8AC3E}">
        <p14:creationId xmlns:p14="http://schemas.microsoft.com/office/powerpoint/2010/main" val="1381663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1935162"/>
          </a:xfrm>
        </p:spPr>
        <p:txBody>
          <a:bodyPr>
            <a:noAutofit/>
          </a:bodyPr>
          <a:lstStyle/>
          <a:p>
            <a:pPr algn="l"/>
            <a:r>
              <a:rPr lang="en-US" sz="3600" dirty="0" smtClean="0"/>
              <a:t>Q4:The </a:t>
            </a:r>
            <a:r>
              <a:rPr lang="en-US" sz="3600" dirty="0"/>
              <a:t>function of which of the following structures is NOT directly related to diffusion or active transport across its membrane?</a:t>
            </a:r>
          </a:p>
        </p:txBody>
      </p:sp>
      <p:sp>
        <p:nvSpPr>
          <p:cNvPr id="6147" name="Rectangle 3"/>
          <p:cNvSpPr>
            <a:spLocks noGrp="1" noChangeArrowheads="1"/>
          </p:cNvSpPr>
          <p:nvPr>
            <p:ph type="body" idx="1"/>
          </p:nvPr>
        </p:nvSpPr>
        <p:spPr>
          <a:xfrm>
            <a:off x="457200" y="2590800"/>
            <a:ext cx="8229600" cy="3840163"/>
          </a:xfrm>
        </p:spPr>
        <p:txBody>
          <a:bodyPr>
            <a:noAutofit/>
          </a:bodyPr>
          <a:lstStyle/>
          <a:p>
            <a:pPr marL="609600" indent="-609600">
              <a:buFontTx/>
              <a:buAutoNum type="alphaUcParenBoth"/>
            </a:pPr>
            <a:r>
              <a:rPr lang="en-US" sz="4400" dirty="0"/>
              <a:t>Aorta</a:t>
            </a:r>
          </a:p>
          <a:p>
            <a:pPr marL="609600" indent="-609600">
              <a:buFontTx/>
              <a:buAutoNum type="alphaUcParenBoth"/>
            </a:pPr>
            <a:r>
              <a:rPr lang="en-US" sz="4400" dirty="0"/>
              <a:t>Small intestine </a:t>
            </a:r>
          </a:p>
          <a:p>
            <a:pPr marL="609600" indent="-609600">
              <a:buFontTx/>
              <a:buAutoNum type="alphaUcParenBoth"/>
            </a:pPr>
            <a:r>
              <a:rPr lang="en-US" sz="4400" dirty="0"/>
              <a:t>Nephron tubule</a:t>
            </a:r>
          </a:p>
          <a:p>
            <a:pPr marL="609600" indent="-609600">
              <a:buFontTx/>
              <a:buAutoNum type="alphaUcParenBoth"/>
            </a:pPr>
            <a:r>
              <a:rPr lang="en-US" sz="4400" dirty="0"/>
              <a:t>Capillary </a:t>
            </a:r>
          </a:p>
          <a:p>
            <a:pPr marL="609600" indent="-609600">
              <a:buFontTx/>
              <a:buAutoNum type="alphaUcParenBoth"/>
            </a:pPr>
            <a:r>
              <a:rPr lang="en-US" sz="4400" dirty="0"/>
              <a:t>Alveolus </a:t>
            </a:r>
          </a:p>
        </p:txBody>
      </p:sp>
    </p:spTree>
    <p:extLst>
      <p:ext uri="{BB962C8B-B14F-4D97-AF65-F5344CB8AC3E}">
        <p14:creationId xmlns:p14="http://schemas.microsoft.com/office/powerpoint/2010/main" val="216212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fontScale="90000"/>
          </a:bodyPr>
          <a:lstStyle/>
          <a:p>
            <a:pPr algn="l"/>
            <a:r>
              <a:rPr lang="en-US" dirty="0" smtClean="0"/>
              <a:t>The function of which of the following structures is NOT directly related to diffusion or active transport across its membrane?</a:t>
            </a:r>
            <a:br>
              <a:rPr lang="en-US" dirty="0" smtClean="0"/>
            </a:br>
            <a:r>
              <a:rPr lang="en-US" dirty="0" smtClean="0"/>
              <a:t/>
            </a:r>
            <a:br>
              <a:rPr lang="en-US" dirty="0" smtClean="0"/>
            </a:br>
            <a:r>
              <a:rPr lang="en-US" dirty="0" smtClean="0"/>
              <a:t>A </a:t>
            </a:r>
            <a:r>
              <a:rPr lang="en-US" b="1" dirty="0" smtClean="0">
                <a:solidFill>
                  <a:srgbClr val="00B050"/>
                </a:solidFill>
              </a:rPr>
              <a:t>Aorta</a:t>
            </a:r>
            <a:r>
              <a:rPr lang="en-US" dirty="0" smtClean="0"/>
              <a:t/>
            </a:r>
            <a:br>
              <a:rPr lang="en-US" dirty="0" smtClean="0"/>
            </a:br>
            <a:r>
              <a:rPr lang="en-US" dirty="0" smtClean="0"/>
              <a:t>B Small intestine</a:t>
            </a:r>
            <a:br>
              <a:rPr lang="en-US" dirty="0" smtClean="0"/>
            </a:br>
            <a:r>
              <a:rPr lang="en-US" dirty="0" smtClean="0"/>
              <a:t>C </a:t>
            </a:r>
            <a:r>
              <a:rPr lang="en-US" dirty="0" err="1" smtClean="0"/>
              <a:t>Nepheron</a:t>
            </a:r>
            <a:r>
              <a:rPr lang="en-US" dirty="0" smtClean="0"/>
              <a:t> tubule</a:t>
            </a:r>
            <a:br>
              <a:rPr lang="en-US" dirty="0" smtClean="0"/>
            </a:br>
            <a:r>
              <a:rPr lang="en-US" dirty="0" smtClean="0"/>
              <a:t>D Capillary </a:t>
            </a:r>
            <a:br>
              <a:rPr lang="en-US" dirty="0" smtClean="0"/>
            </a:br>
            <a:r>
              <a:rPr lang="en-US" dirty="0" smtClean="0"/>
              <a:t>E Alveolus</a:t>
            </a:r>
            <a:endParaRPr lang="en-US" dirty="0"/>
          </a:p>
        </p:txBody>
      </p:sp>
    </p:spTree>
    <p:extLst>
      <p:ext uri="{BB962C8B-B14F-4D97-AF65-F5344CB8AC3E}">
        <p14:creationId xmlns:p14="http://schemas.microsoft.com/office/powerpoint/2010/main" val="667693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458200" cy="7772400"/>
          </a:xfrm>
        </p:spPr>
        <p:txBody>
          <a:bodyPr>
            <a:noAutofit/>
          </a:bodyPr>
          <a:lstStyle/>
          <a:p>
            <a:pPr algn="l"/>
            <a:r>
              <a:rPr lang="en-US" sz="3000" dirty="0" smtClean="0"/>
              <a:t>Q5: In mammals, a decrease in body temperature results in which of the following responses?</a:t>
            </a:r>
            <a:br>
              <a:rPr lang="en-US" sz="3000" dirty="0" smtClean="0"/>
            </a:br>
            <a:r>
              <a:rPr lang="en-US" sz="3000" dirty="0" smtClean="0"/>
              <a:t/>
            </a:r>
            <a:br>
              <a:rPr lang="en-US" sz="3000" dirty="0" smtClean="0"/>
            </a:br>
            <a:r>
              <a:rPr lang="en-US" sz="3000" dirty="0" smtClean="0"/>
              <a:t>A Release of </a:t>
            </a:r>
            <a:r>
              <a:rPr lang="en-US" sz="3000" dirty="0" err="1" smtClean="0"/>
              <a:t>thyroxine</a:t>
            </a:r>
            <a:r>
              <a:rPr lang="en-US" sz="3000" dirty="0" smtClean="0"/>
              <a:t> decreases the rate of metabolism</a:t>
            </a:r>
            <a:br>
              <a:rPr lang="en-US" sz="3000" dirty="0" smtClean="0"/>
            </a:br>
            <a:r>
              <a:rPr lang="en-US" sz="3000" dirty="0" smtClean="0"/>
              <a:t>B Blood vessels close to the surface of the skin constrict</a:t>
            </a:r>
            <a:br>
              <a:rPr lang="en-US" sz="3000" dirty="0" smtClean="0"/>
            </a:br>
            <a:r>
              <a:rPr lang="en-US" sz="3000" dirty="0" smtClean="0"/>
              <a:t>C Increased secretion of epinephrine restricts the amount of sugar released into the circulatory system</a:t>
            </a:r>
            <a:br>
              <a:rPr lang="en-US" sz="3000" dirty="0" smtClean="0"/>
            </a:br>
            <a:r>
              <a:rPr lang="en-US" sz="3000" dirty="0" smtClean="0"/>
              <a:t>D The adrenal glands increase the release of acetylcholine into the circulatory system</a:t>
            </a:r>
            <a:br>
              <a:rPr lang="en-US" sz="3000" dirty="0" smtClean="0"/>
            </a:br>
            <a:r>
              <a:rPr lang="en-US" sz="3000" dirty="0" smtClean="0"/>
              <a:t>E Blood vessels in deep muscles constrict so that heat is conserved</a:t>
            </a:r>
            <a:endParaRPr lang="en-US" sz="3000" dirty="0"/>
          </a:p>
        </p:txBody>
      </p:sp>
    </p:spTree>
    <p:extLst>
      <p:ext uri="{BB962C8B-B14F-4D97-AF65-F5344CB8AC3E}">
        <p14:creationId xmlns:p14="http://schemas.microsoft.com/office/powerpoint/2010/main" val="1915350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458200" cy="7772400"/>
          </a:xfrm>
        </p:spPr>
        <p:txBody>
          <a:bodyPr>
            <a:noAutofit/>
          </a:bodyPr>
          <a:lstStyle/>
          <a:p>
            <a:pPr algn="l"/>
            <a:r>
              <a:rPr lang="en-US" sz="3000" dirty="0" smtClean="0"/>
              <a:t>In mammals, a decrease in body temperature results in which of the following responses?</a:t>
            </a:r>
            <a:br>
              <a:rPr lang="en-US" sz="3000" dirty="0" smtClean="0"/>
            </a:br>
            <a:r>
              <a:rPr lang="en-US" sz="3000" dirty="0" smtClean="0"/>
              <a:t/>
            </a:r>
            <a:br>
              <a:rPr lang="en-US" sz="3000" dirty="0" smtClean="0"/>
            </a:br>
            <a:r>
              <a:rPr lang="en-US" sz="3000" dirty="0" smtClean="0"/>
              <a:t>A Release of </a:t>
            </a:r>
            <a:r>
              <a:rPr lang="en-US" sz="3000" dirty="0" err="1" smtClean="0"/>
              <a:t>thyroxine</a:t>
            </a:r>
            <a:r>
              <a:rPr lang="en-US" sz="3000" dirty="0" smtClean="0"/>
              <a:t> decreases the rate of metabolism</a:t>
            </a:r>
            <a:br>
              <a:rPr lang="en-US" sz="3000" dirty="0" smtClean="0"/>
            </a:br>
            <a:r>
              <a:rPr lang="en-US" sz="3000" dirty="0" smtClean="0"/>
              <a:t>B </a:t>
            </a:r>
            <a:r>
              <a:rPr lang="en-US" sz="3000" b="1" dirty="0" smtClean="0">
                <a:solidFill>
                  <a:srgbClr val="00B050"/>
                </a:solidFill>
              </a:rPr>
              <a:t>Blood vessels close to the surface of the skin constrict</a:t>
            </a:r>
            <a:r>
              <a:rPr lang="en-US" sz="3000" dirty="0" smtClean="0"/>
              <a:t/>
            </a:r>
            <a:br>
              <a:rPr lang="en-US" sz="3000" dirty="0" smtClean="0"/>
            </a:br>
            <a:r>
              <a:rPr lang="en-US" sz="3000" dirty="0" smtClean="0"/>
              <a:t>C Increased secretion of epinephrine restricts the amount of sugar released into the circulatory system</a:t>
            </a:r>
            <a:br>
              <a:rPr lang="en-US" sz="3000" dirty="0" smtClean="0"/>
            </a:br>
            <a:r>
              <a:rPr lang="en-US" sz="3000" dirty="0" smtClean="0"/>
              <a:t>D The adrenal glands increase the release of acetylcholine into the circulatory system</a:t>
            </a:r>
            <a:br>
              <a:rPr lang="en-US" sz="3000" dirty="0" smtClean="0"/>
            </a:br>
            <a:r>
              <a:rPr lang="en-US" sz="3000" dirty="0" smtClean="0"/>
              <a:t>E Blood vessels in deep muscles constrict so that heat is conserved</a:t>
            </a:r>
            <a:endParaRPr lang="en-US" sz="3000" dirty="0"/>
          </a:p>
        </p:txBody>
      </p:sp>
    </p:spTree>
    <p:extLst>
      <p:ext uri="{BB962C8B-B14F-4D97-AF65-F5344CB8AC3E}">
        <p14:creationId xmlns:p14="http://schemas.microsoft.com/office/powerpoint/2010/main" val="3028043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Digestive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399" y="1238314"/>
            <a:ext cx="7299807" cy="5238685"/>
          </a:xfrm>
        </p:spPr>
      </p:pic>
    </p:spTree>
    <p:extLst>
      <p:ext uri="{BB962C8B-B14F-4D97-AF65-F5344CB8AC3E}">
        <p14:creationId xmlns:p14="http://schemas.microsoft.com/office/powerpoint/2010/main" val="810229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Excretory System and Nephron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226978"/>
            <a:ext cx="4968548" cy="5631022"/>
          </a:xfrm>
        </p:spPr>
      </p:pic>
    </p:spTree>
    <p:extLst>
      <p:ext uri="{BB962C8B-B14F-4D97-AF65-F5344CB8AC3E}">
        <p14:creationId xmlns:p14="http://schemas.microsoft.com/office/powerpoint/2010/main" val="140996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98438" y="6119813"/>
            <a:ext cx="1825625" cy="627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2531" name="Rectangle 3"/>
          <p:cNvSpPr>
            <a:spLocks noGrp="1" noChangeArrowheads="1"/>
          </p:cNvSpPr>
          <p:nvPr>
            <p:ph type="title" idx="4294967295"/>
          </p:nvPr>
        </p:nvSpPr>
        <p:spPr/>
        <p:txBody>
          <a:bodyPr/>
          <a:lstStyle/>
          <a:p>
            <a:pPr eaLnBrk="1" hangingPunct="1"/>
            <a:r>
              <a:rPr lang="en-US" smtClean="0"/>
              <a:t>Maintaining homeostasis</a:t>
            </a:r>
          </a:p>
        </p:txBody>
      </p:sp>
      <p:sp>
        <p:nvSpPr>
          <p:cNvPr id="22532" name="AutoShape 4"/>
          <p:cNvSpPr>
            <a:spLocks noChangeArrowheads="1"/>
          </p:cNvSpPr>
          <p:nvPr/>
        </p:nvSpPr>
        <p:spPr bwMode="auto">
          <a:xfrm>
            <a:off x="3206750" y="1436688"/>
            <a:ext cx="2357438" cy="23574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84" y="15315"/>
                </a:moveTo>
                <a:cubicBezTo>
                  <a:pt x="18474" y="13978"/>
                  <a:pt x="18950" y="12406"/>
                  <a:pt x="18950" y="10800"/>
                </a:cubicBezTo>
                <a:cubicBezTo>
                  <a:pt x="18950" y="6298"/>
                  <a:pt x="15301" y="2650"/>
                  <a:pt x="10800" y="2650"/>
                </a:cubicBezTo>
                <a:cubicBezTo>
                  <a:pt x="6298" y="2650"/>
                  <a:pt x="2650" y="6298"/>
                  <a:pt x="2650" y="10800"/>
                </a:cubicBezTo>
                <a:cubicBezTo>
                  <a:pt x="2649" y="13913"/>
                  <a:pt x="4424" y="16755"/>
                  <a:pt x="7221" y="18122"/>
                </a:cubicBezTo>
                <a:lnTo>
                  <a:pt x="6058" y="20503"/>
                </a:lnTo>
                <a:cubicBezTo>
                  <a:pt x="2350" y="18691"/>
                  <a:pt x="0" y="14926"/>
                  <a:pt x="0" y="10800"/>
                </a:cubicBezTo>
                <a:cubicBezTo>
                  <a:pt x="0" y="4835"/>
                  <a:pt x="4835" y="0"/>
                  <a:pt x="10800" y="0"/>
                </a:cubicBezTo>
                <a:cubicBezTo>
                  <a:pt x="16764" y="0"/>
                  <a:pt x="21600" y="4835"/>
                  <a:pt x="21600" y="10800"/>
                </a:cubicBezTo>
                <a:cubicBezTo>
                  <a:pt x="21599" y="12929"/>
                  <a:pt x="20970" y="15011"/>
                  <a:pt x="19790" y="16784"/>
                </a:cubicBezTo>
                <a:lnTo>
                  <a:pt x="22038" y="18280"/>
                </a:lnTo>
                <a:lnTo>
                  <a:pt x="16457" y="19400"/>
                </a:lnTo>
                <a:lnTo>
                  <a:pt x="15336" y="13819"/>
                </a:lnTo>
                <a:lnTo>
                  <a:pt x="17584" y="15315"/>
                </a:lnTo>
                <a:close/>
              </a:path>
            </a:pathLst>
          </a:custGeom>
          <a:solidFill>
            <a:srgbClr val="FFEA18"/>
          </a:solidFill>
          <a:ln w="9525">
            <a:solidFill>
              <a:schemeClr val="tx1"/>
            </a:solidFill>
            <a:miter lim="800000"/>
            <a:headEnd/>
            <a:tailEnd/>
          </a:ln>
        </p:spPr>
        <p:txBody>
          <a:bodyPr wrap="none" anchor="ctr"/>
          <a:lstStyle/>
          <a:p>
            <a:endParaRPr lang="en-US"/>
          </a:p>
        </p:txBody>
      </p:sp>
      <p:sp>
        <p:nvSpPr>
          <p:cNvPr id="22533" name="AutoShape 5"/>
          <p:cNvSpPr>
            <a:spLocks noChangeArrowheads="1"/>
          </p:cNvSpPr>
          <p:nvPr/>
        </p:nvSpPr>
        <p:spPr bwMode="auto">
          <a:xfrm rot="10800000">
            <a:off x="3206750" y="4246563"/>
            <a:ext cx="2357438" cy="23574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69" y="17191"/>
                </a:moveTo>
                <a:cubicBezTo>
                  <a:pt x="17899" y="15631"/>
                  <a:pt x="19021" y="13281"/>
                  <a:pt x="19021" y="10800"/>
                </a:cubicBezTo>
                <a:cubicBezTo>
                  <a:pt x="19021" y="6259"/>
                  <a:pt x="15340" y="2579"/>
                  <a:pt x="10800" y="2579"/>
                </a:cubicBezTo>
                <a:cubicBezTo>
                  <a:pt x="6259" y="2579"/>
                  <a:pt x="2579" y="6259"/>
                  <a:pt x="2579" y="10800"/>
                </a:cubicBezTo>
                <a:cubicBezTo>
                  <a:pt x="2578" y="14215"/>
                  <a:pt x="4690" y="17275"/>
                  <a:pt x="7884" y="18486"/>
                </a:cubicBezTo>
                <a:lnTo>
                  <a:pt x="6969" y="20898"/>
                </a:lnTo>
                <a:cubicBezTo>
                  <a:pt x="2774" y="19306"/>
                  <a:pt x="0" y="15287"/>
                  <a:pt x="0" y="10800"/>
                </a:cubicBezTo>
                <a:cubicBezTo>
                  <a:pt x="0" y="4835"/>
                  <a:pt x="4835" y="0"/>
                  <a:pt x="10800" y="0"/>
                </a:cubicBezTo>
                <a:cubicBezTo>
                  <a:pt x="16764" y="0"/>
                  <a:pt x="21600" y="4835"/>
                  <a:pt x="21600" y="10800"/>
                </a:cubicBezTo>
                <a:cubicBezTo>
                  <a:pt x="21599" y="14060"/>
                  <a:pt x="20126" y="17146"/>
                  <a:pt x="17591" y="19197"/>
                </a:cubicBezTo>
                <a:lnTo>
                  <a:pt x="19289" y="21296"/>
                </a:lnTo>
                <a:lnTo>
                  <a:pt x="13679" y="20704"/>
                </a:lnTo>
                <a:lnTo>
                  <a:pt x="14271" y="15092"/>
                </a:lnTo>
                <a:lnTo>
                  <a:pt x="15969" y="17191"/>
                </a:lnTo>
                <a:close/>
              </a:path>
            </a:pathLst>
          </a:custGeom>
          <a:solidFill>
            <a:srgbClr val="FFEA18"/>
          </a:solidFill>
          <a:ln w="9525">
            <a:solidFill>
              <a:schemeClr val="tx1"/>
            </a:solidFill>
            <a:miter lim="800000"/>
            <a:headEnd/>
            <a:tailEnd/>
          </a:ln>
        </p:spPr>
        <p:txBody>
          <a:bodyPr wrap="none" anchor="ctr"/>
          <a:lstStyle/>
          <a:p>
            <a:endParaRPr lang="en-US"/>
          </a:p>
        </p:txBody>
      </p:sp>
      <p:grpSp>
        <p:nvGrpSpPr>
          <p:cNvPr id="2" name="Group 6"/>
          <p:cNvGrpSpPr>
            <a:grpSpLocks/>
          </p:cNvGrpSpPr>
          <p:nvPr/>
        </p:nvGrpSpPr>
        <p:grpSpPr bwMode="auto">
          <a:xfrm>
            <a:off x="1835150" y="3190875"/>
            <a:ext cx="1022350" cy="482600"/>
            <a:chOff x="1441" y="2010"/>
            <a:chExt cx="644" cy="304"/>
          </a:xfrm>
        </p:grpSpPr>
        <p:sp>
          <p:nvSpPr>
            <p:cNvPr id="22546" name="AutoShape 7"/>
            <p:cNvSpPr>
              <a:spLocks noChangeArrowheads="1"/>
            </p:cNvSpPr>
            <p:nvPr/>
          </p:nvSpPr>
          <p:spPr bwMode="auto">
            <a:xfrm>
              <a:off x="1880" y="2010"/>
              <a:ext cx="205" cy="280"/>
            </a:xfrm>
            <a:prstGeom prst="upArrow">
              <a:avLst>
                <a:gd name="adj1" fmla="val 50000"/>
                <a:gd name="adj2" fmla="val 34146"/>
              </a:avLst>
            </a:prstGeom>
            <a:solidFill>
              <a:schemeClr val="bg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2547" name="Rectangle 8"/>
            <p:cNvSpPr>
              <a:spLocks noChangeArrowheads="1"/>
            </p:cNvSpPr>
            <p:nvPr/>
          </p:nvSpPr>
          <p:spPr bwMode="auto">
            <a:xfrm>
              <a:off x="1441" y="2026"/>
              <a:ext cx="5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400" b="1">
                  <a:solidFill>
                    <a:srgbClr val="CC0000"/>
                  </a:solidFill>
                  <a:latin typeface="Times New Roman" panose="02020603050405020304" pitchFamily="18" charset="0"/>
                </a:rPr>
                <a:t>high</a:t>
              </a:r>
            </a:p>
          </p:txBody>
        </p:sp>
      </p:grpSp>
      <p:grpSp>
        <p:nvGrpSpPr>
          <p:cNvPr id="3" name="Group 9"/>
          <p:cNvGrpSpPr>
            <a:grpSpLocks/>
          </p:cNvGrpSpPr>
          <p:nvPr/>
        </p:nvGrpSpPr>
        <p:grpSpPr bwMode="auto">
          <a:xfrm>
            <a:off x="5969000" y="4176713"/>
            <a:ext cx="873125" cy="514350"/>
            <a:chOff x="3430" y="2631"/>
            <a:chExt cx="550" cy="324"/>
          </a:xfrm>
        </p:grpSpPr>
        <p:sp>
          <p:nvSpPr>
            <p:cNvPr id="22544" name="AutoShape 10"/>
            <p:cNvSpPr>
              <a:spLocks noChangeArrowheads="1"/>
            </p:cNvSpPr>
            <p:nvPr/>
          </p:nvSpPr>
          <p:spPr bwMode="auto">
            <a:xfrm flipV="1">
              <a:off x="3430" y="2675"/>
              <a:ext cx="205" cy="280"/>
            </a:xfrm>
            <a:prstGeom prst="upArrow">
              <a:avLst>
                <a:gd name="adj1" fmla="val 50000"/>
                <a:gd name="adj2" fmla="val 34146"/>
              </a:avLst>
            </a:prstGeom>
            <a:solidFill>
              <a:schemeClr val="bg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2545" name="Rectangle 11"/>
            <p:cNvSpPr>
              <a:spLocks noChangeArrowheads="1"/>
            </p:cNvSpPr>
            <p:nvPr/>
          </p:nvSpPr>
          <p:spPr bwMode="auto">
            <a:xfrm>
              <a:off x="3544" y="2631"/>
              <a:ext cx="4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400" b="1">
                  <a:solidFill>
                    <a:srgbClr val="CC0000"/>
                  </a:solidFill>
                  <a:latin typeface="Times New Roman" panose="02020603050405020304" pitchFamily="18" charset="0"/>
                </a:rPr>
                <a:t>low</a:t>
              </a:r>
            </a:p>
          </p:txBody>
        </p:sp>
      </p:grpSp>
      <p:sp>
        <p:nvSpPr>
          <p:cNvPr id="482316" name="Oval 12"/>
          <p:cNvSpPr>
            <a:spLocks noChangeArrowheads="1"/>
          </p:cNvSpPr>
          <p:nvPr/>
        </p:nvSpPr>
        <p:spPr bwMode="auto">
          <a:xfrm>
            <a:off x="3508375" y="1270000"/>
            <a:ext cx="1746250" cy="365125"/>
          </a:xfrm>
          <a:prstGeom prst="ellipse">
            <a:avLst/>
          </a:prstGeom>
          <a:solidFill>
            <a:srgbClr val="CCFF66"/>
          </a:solidFill>
          <a:ln w="9525">
            <a:solidFill>
              <a:srgbClr val="66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200" b="1">
                <a:solidFill>
                  <a:srgbClr val="000000"/>
                </a:solidFill>
                <a:latin typeface="Times New Roman" panose="02020603050405020304" pitchFamily="18" charset="0"/>
              </a:rPr>
              <a:t>hormone 1</a:t>
            </a:r>
          </a:p>
        </p:txBody>
      </p:sp>
      <p:sp>
        <p:nvSpPr>
          <p:cNvPr id="482317" name="Rectangle 13"/>
          <p:cNvSpPr>
            <a:spLocks noChangeArrowheads="1"/>
          </p:cNvSpPr>
          <p:nvPr/>
        </p:nvSpPr>
        <p:spPr bwMode="auto">
          <a:xfrm>
            <a:off x="5386388" y="2187575"/>
            <a:ext cx="2003425" cy="641350"/>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buFontTx/>
              <a:buNone/>
            </a:pPr>
            <a:r>
              <a:rPr lang="en-US" sz="2000" b="1">
                <a:solidFill>
                  <a:srgbClr val="010101"/>
                </a:solidFill>
                <a:latin typeface="Times New Roman" panose="02020603050405020304" pitchFamily="18" charset="0"/>
              </a:rPr>
              <a:t>lowers</a:t>
            </a:r>
            <a:br>
              <a:rPr lang="en-US" sz="2000" b="1">
                <a:solidFill>
                  <a:srgbClr val="010101"/>
                </a:solidFill>
                <a:latin typeface="Times New Roman" panose="02020603050405020304" pitchFamily="18" charset="0"/>
              </a:rPr>
            </a:br>
            <a:r>
              <a:rPr lang="en-US" sz="2000" b="1">
                <a:solidFill>
                  <a:srgbClr val="010101"/>
                </a:solidFill>
                <a:latin typeface="Times New Roman" panose="02020603050405020304" pitchFamily="18" charset="0"/>
              </a:rPr>
              <a:t>body condition</a:t>
            </a:r>
            <a:endParaRPr lang="en-US" sz="2400" b="1">
              <a:solidFill>
                <a:srgbClr val="010101"/>
              </a:solidFill>
              <a:latin typeface="Times New Roman" panose="02020603050405020304" pitchFamily="18" charset="0"/>
            </a:endParaRPr>
          </a:p>
        </p:txBody>
      </p:sp>
      <p:sp>
        <p:nvSpPr>
          <p:cNvPr id="482318" name="Oval 14"/>
          <p:cNvSpPr>
            <a:spLocks noChangeArrowheads="1"/>
          </p:cNvSpPr>
          <p:nvPr/>
        </p:nvSpPr>
        <p:spPr bwMode="auto">
          <a:xfrm>
            <a:off x="3516313" y="6397625"/>
            <a:ext cx="1746250" cy="365125"/>
          </a:xfrm>
          <a:prstGeom prst="ellipse">
            <a:avLst/>
          </a:prstGeom>
          <a:solidFill>
            <a:srgbClr val="CCFF66"/>
          </a:solidFill>
          <a:ln w="9525">
            <a:solidFill>
              <a:srgbClr val="66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200" b="1">
                <a:solidFill>
                  <a:srgbClr val="000000"/>
                </a:solidFill>
                <a:latin typeface="Times New Roman" panose="02020603050405020304" pitchFamily="18" charset="0"/>
              </a:rPr>
              <a:t>hormone 2</a:t>
            </a:r>
          </a:p>
        </p:txBody>
      </p:sp>
      <p:sp>
        <p:nvSpPr>
          <p:cNvPr id="482319" name="Rectangle 15"/>
          <p:cNvSpPr>
            <a:spLocks noChangeArrowheads="1"/>
          </p:cNvSpPr>
          <p:nvPr/>
        </p:nvSpPr>
        <p:spPr bwMode="auto">
          <a:xfrm>
            <a:off x="2428875" y="2238375"/>
            <a:ext cx="862013" cy="366713"/>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buFontTx/>
              <a:buNone/>
            </a:pPr>
            <a:r>
              <a:rPr lang="en-US" sz="2000" b="1">
                <a:solidFill>
                  <a:srgbClr val="010101"/>
                </a:solidFill>
                <a:latin typeface="Times New Roman" panose="02020603050405020304" pitchFamily="18" charset="0"/>
              </a:rPr>
              <a:t>gland</a:t>
            </a:r>
            <a:endParaRPr lang="en-US" sz="2400" b="1">
              <a:solidFill>
                <a:srgbClr val="010101"/>
              </a:solidFill>
              <a:latin typeface="Times New Roman" panose="02020603050405020304" pitchFamily="18" charset="0"/>
            </a:endParaRPr>
          </a:p>
        </p:txBody>
      </p:sp>
      <p:sp>
        <p:nvSpPr>
          <p:cNvPr id="22540" name="Rectangle 16"/>
          <p:cNvSpPr>
            <a:spLocks noChangeArrowheads="1"/>
          </p:cNvSpPr>
          <p:nvPr/>
        </p:nvSpPr>
        <p:spPr bwMode="auto">
          <a:xfrm>
            <a:off x="2614613" y="3621088"/>
            <a:ext cx="3597275" cy="647700"/>
          </a:xfrm>
          <a:prstGeom prst="rect">
            <a:avLst/>
          </a:prstGeom>
          <a:solidFill>
            <a:schemeClr val="bg2"/>
          </a:solidFill>
          <a:ln w="9525">
            <a:solidFill>
              <a:srgbClr val="0F116A"/>
            </a:solidFill>
            <a:miter lim="800000"/>
            <a:headEnd/>
            <a:tailEnd/>
          </a:ln>
        </p:spPr>
        <p:txBody>
          <a:bodyPr wrap="none" tIns="137160" bIns="13716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400" b="1">
                <a:solidFill>
                  <a:srgbClr val="010101"/>
                </a:solidFill>
                <a:latin typeface="Times New Roman" panose="02020603050405020304" pitchFamily="18" charset="0"/>
              </a:rPr>
              <a:t>specific body condition</a:t>
            </a:r>
          </a:p>
        </p:txBody>
      </p:sp>
      <p:sp>
        <p:nvSpPr>
          <p:cNvPr id="482321" name="Rectangle 17"/>
          <p:cNvSpPr>
            <a:spLocks noChangeArrowheads="1"/>
          </p:cNvSpPr>
          <p:nvPr/>
        </p:nvSpPr>
        <p:spPr bwMode="auto">
          <a:xfrm>
            <a:off x="1322388" y="5124450"/>
            <a:ext cx="2003425" cy="641350"/>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buFontTx/>
              <a:buNone/>
            </a:pPr>
            <a:r>
              <a:rPr lang="en-US" sz="2000" b="1">
                <a:solidFill>
                  <a:srgbClr val="010101"/>
                </a:solidFill>
                <a:latin typeface="Times New Roman" panose="02020603050405020304" pitchFamily="18" charset="0"/>
              </a:rPr>
              <a:t>raises</a:t>
            </a:r>
            <a:br>
              <a:rPr lang="en-US" sz="2000" b="1">
                <a:solidFill>
                  <a:srgbClr val="010101"/>
                </a:solidFill>
                <a:latin typeface="Times New Roman" panose="02020603050405020304" pitchFamily="18" charset="0"/>
              </a:rPr>
            </a:br>
            <a:r>
              <a:rPr lang="en-US" sz="2000" b="1">
                <a:solidFill>
                  <a:srgbClr val="010101"/>
                </a:solidFill>
                <a:latin typeface="Times New Roman" panose="02020603050405020304" pitchFamily="18" charset="0"/>
              </a:rPr>
              <a:t>body condition</a:t>
            </a:r>
            <a:endParaRPr lang="en-US" sz="2400" b="1">
              <a:solidFill>
                <a:srgbClr val="010101"/>
              </a:solidFill>
              <a:latin typeface="Times New Roman" panose="02020603050405020304" pitchFamily="18" charset="0"/>
            </a:endParaRPr>
          </a:p>
        </p:txBody>
      </p:sp>
      <p:sp>
        <p:nvSpPr>
          <p:cNvPr id="482322" name="Rectangle 18"/>
          <p:cNvSpPr>
            <a:spLocks noChangeArrowheads="1"/>
          </p:cNvSpPr>
          <p:nvPr/>
        </p:nvSpPr>
        <p:spPr bwMode="auto">
          <a:xfrm>
            <a:off x="5476875" y="5230813"/>
            <a:ext cx="862013" cy="366712"/>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buFontTx/>
              <a:buNone/>
            </a:pPr>
            <a:r>
              <a:rPr lang="en-US" sz="2000" b="1">
                <a:solidFill>
                  <a:srgbClr val="010101"/>
                </a:solidFill>
                <a:latin typeface="Times New Roman" panose="02020603050405020304" pitchFamily="18" charset="0"/>
              </a:rPr>
              <a:t>gland</a:t>
            </a:r>
            <a:endParaRPr lang="en-US" sz="2400" b="1">
              <a:solidFill>
                <a:srgbClr val="010101"/>
              </a:solidFill>
              <a:latin typeface="Times New Roman" panose="02020603050405020304" pitchFamily="18" charset="0"/>
            </a:endParaRPr>
          </a:p>
        </p:txBody>
      </p:sp>
      <p:sp>
        <p:nvSpPr>
          <p:cNvPr id="482323" name="Rectangle 19"/>
          <p:cNvSpPr>
            <a:spLocks noChangeArrowheads="1"/>
          </p:cNvSpPr>
          <p:nvPr/>
        </p:nvSpPr>
        <p:spPr bwMode="auto">
          <a:xfrm>
            <a:off x="6159500" y="5995988"/>
            <a:ext cx="2944813" cy="82232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400" b="1">
                <a:solidFill>
                  <a:schemeClr val="bg1"/>
                </a:solidFill>
                <a:latin typeface="Times New Roman" panose="02020603050405020304" pitchFamily="18" charset="0"/>
              </a:rPr>
              <a:t>Negative Feedback</a:t>
            </a:r>
            <a:br>
              <a:rPr lang="en-US" sz="2400" b="1">
                <a:solidFill>
                  <a:schemeClr val="bg1"/>
                </a:solidFill>
                <a:latin typeface="Times New Roman" panose="02020603050405020304" pitchFamily="18" charset="0"/>
              </a:rPr>
            </a:br>
            <a:r>
              <a:rPr lang="en-US" sz="2400" b="1">
                <a:solidFill>
                  <a:schemeClr val="bg1"/>
                </a:solidFill>
                <a:latin typeface="Times New Roman" panose="02020603050405020304" pitchFamily="18" charset="0"/>
              </a:rPr>
              <a:t>Model</a:t>
            </a:r>
          </a:p>
        </p:txBody>
      </p:sp>
    </p:spTree>
    <p:extLst>
      <p:ext uri="{BB962C8B-B14F-4D97-AF65-F5344CB8AC3E}">
        <p14:creationId xmlns:p14="http://schemas.microsoft.com/office/powerpoint/2010/main" val="5738183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2319"/>
                                        </p:tgtEl>
                                        <p:attrNameLst>
                                          <p:attrName>style.visibility</p:attrName>
                                        </p:attrNameLst>
                                      </p:cBhvr>
                                      <p:to>
                                        <p:strVal val="visible"/>
                                      </p:to>
                                    </p:set>
                                    <p:animEffect transition="in" filter="wipe(left)">
                                      <p:cBhvr>
                                        <p:cTn id="12" dur="500"/>
                                        <p:tgtEl>
                                          <p:spTgt spid="482319"/>
                                        </p:tgtEl>
                                      </p:cBhvr>
                                    </p:animEffect>
                                  </p:childTnLst>
                                  <p:subTnLst>
                                    <p:audio>
                                      <p:cMediaNode>
                                        <p:cTn display="0" masterRel="sameClick">
                                          <p:stCondLst>
                                            <p:cond evt="begin" delay="0">
                                              <p:tn val="10"/>
                                            </p:cond>
                                          </p:stCondLst>
                                          <p:endCondLst>
                                            <p:cond evt="onStopAudio" delay="0">
                                              <p:tgtEl>
                                                <p:sldTgt/>
                                              </p:tgtEl>
                                            </p:cond>
                                          </p:endCondLst>
                                        </p:cTn>
                                        <p:tgtEl>
                                          <p:sndTgt r:embed="rId4" name="Vibro Up"/>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2316"/>
                                        </p:tgtEl>
                                        <p:attrNameLst>
                                          <p:attrName>style.visibility</p:attrName>
                                        </p:attrNameLst>
                                      </p:cBhvr>
                                      <p:to>
                                        <p:strVal val="visible"/>
                                      </p:to>
                                    </p:set>
                                    <p:animEffect transition="in" filter="wipe(left)">
                                      <p:cBhvr>
                                        <p:cTn id="17" dur="500"/>
                                        <p:tgtEl>
                                          <p:spTgt spid="482316"/>
                                        </p:tgtEl>
                                      </p:cBhvr>
                                    </p:animEffect>
                                  </p:childTnLst>
                                  <p:subTnLst>
                                    <p:audio>
                                      <p:cMediaNode>
                                        <p:cTn display="0" masterRel="sameClick">
                                          <p:stCondLst>
                                            <p:cond evt="begin" delay="0">
                                              <p:tn val="15"/>
                                            </p:cond>
                                          </p:stCondLst>
                                          <p:endCondLst>
                                            <p:cond evt="onStopAudio" delay="0">
                                              <p:tgtEl>
                                                <p:sldTgt/>
                                              </p:tgtEl>
                                            </p:cond>
                                          </p:endCondLst>
                                        </p:cTn>
                                        <p:tgtEl>
                                          <p:sndTgt r:embed="rId5" name="Chimes"/>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2317"/>
                                        </p:tgtEl>
                                        <p:attrNameLst>
                                          <p:attrName>style.visibility</p:attrName>
                                        </p:attrNameLst>
                                      </p:cBhvr>
                                      <p:to>
                                        <p:strVal val="visible"/>
                                      </p:to>
                                    </p:set>
                                    <p:animEffect transition="in" filter="wipe(left)">
                                      <p:cBhvr>
                                        <p:cTn id="22" dur="500"/>
                                        <p:tgtEl>
                                          <p:spTgt spid="482317"/>
                                        </p:tgtEl>
                                      </p:cBhvr>
                                    </p:animEffect>
                                  </p:childTnLst>
                                  <p:subTnLst>
                                    <p:audio>
                                      <p:cMediaNode>
                                        <p:cTn display="0" masterRel="sameClick">
                                          <p:stCondLst>
                                            <p:cond evt="begin" delay="0">
                                              <p:tn val="20"/>
                                            </p:cond>
                                          </p:stCondLst>
                                          <p:endCondLst>
                                            <p:cond evt="onStopAudio" delay="0">
                                              <p:tgtEl>
                                                <p:sldTgt/>
                                              </p:tgtEl>
                                            </p:cond>
                                          </p:endCondLst>
                                        </p:cTn>
                                        <p:tgtEl>
                                          <p:sndTgt r:embed="rId6" name="Whoosh"/>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subTnLst>
                                    <p:audio>
                                      <p:cMediaNode>
                                        <p:cTn display="0" masterRel="sameClick">
                                          <p:stCondLst>
                                            <p:cond evt="begin" delay="0">
                                              <p:tn val="25"/>
                                            </p:cond>
                                          </p:stCondLst>
                                          <p:endCondLst>
                                            <p:cond evt="onStopAudio" delay="0">
                                              <p:tgtEl>
                                                <p:sldTgt/>
                                              </p:tgtEl>
                                            </p:cond>
                                          </p:endCondLst>
                                        </p:cTn>
                                        <p:tgtEl>
                                          <p:sndTgt r:embed="rId3" name="Laser"/>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82322"/>
                                        </p:tgtEl>
                                        <p:attrNameLst>
                                          <p:attrName>style.visibility</p:attrName>
                                        </p:attrNameLst>
                                      </p:cBhvr>
                                      <p:to>
                                        <p:strVal val="visible"/>
                                      </p:to>
                                    </p:set>
                                    <p:animEffect transition="in" filter="wipe(left)">
                                      <p:cBhvr>
                                        <p:cTn id="32" dur="500"/>
                                        <p:tgtEl>
                                          <p:spTgt spid="482322"/>
                                        </p:tgtEl>
                                      </p:cBhvr>
                                    </p:animEffect>
                                  </p:childTnLst>
                                  <p:subTnLst>
                                    <p:audio>
                                      <p:cMediaNode>
                                        <p:cTn display="0" masterRel="sameClick">
                                          <p:stCondLst>
                                            <p:cond evt="begin" delay="0">
                                              <p:tn val="30"/>
                                            </p:cond>
                                          </p:stCondLst>
                                          <p:endCondLst>
                                            <p:cond evt="onStopAudio" delay="0">
                                              <p:tgtEl>
                                                <p:sldTgt/>
                                              </p:tgtEl>
                                            </p:cond>
                                          </p:endCondLst>
                                        </p:cTn>
                                        <p:tgtEl>
                                          <p:sndTgt r:embed="rId4" name="Vibro Up"/>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82318"/>
                                        </p:tgtEl>
                                        <p:attrNameLst>
                                          <p:attrName>style.visibility</p:attrName>
                                        </p:attrNameLst>
                                      </p:cBhvr>
                                      <p:to>
                                        <p:strVal val="visible"/>
                                      </p:to>
                                    </p:set>
                                    <p:animEffect transition="in" filter="wipe(left)">
                                      <p:cBhvr>
                                        <p:cTn id="37" dur="500"/>
                                        <p:tgtEl>
                                          <p:spTgt spid="482318"/>
                                        </p:tgtEl>
                                      </p:cBhvr>
                                    </p:animEffect>
                                  </p:childTnLst>
                                  <p:subTnLst>
                                    <p:audio>
                                      <p:cMediaNode>
                                        <p:cTn display="0" masterRel="sameClick">
                                          <p:stCondLst>
                                            <p:cond evt="begin" delay="0">
                                              <p:tn val="35"/>
                                            </p:cond>
                                          </p:stCondLst>
                                          <p:endCondLst>
                                            <p:cond evt="onStopAudio" delay="0">
                                              <p:tgtEl>
                                                <p:sldTgt/>
                                              </p:tgtEl>
                                            </p:cond>
                                          </p:endCondLst>
                                        </p:cTn>
                                        <p:tgtEl>
                                          <p:sndTgt r:embed="rId5" name="Chimes"/>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82321"/>
                                        </p:tgtEl>
                                        <p:attrNameLst>
                                          <p:attrName>style.visibility</p:attrName>
                                        </p:attrNameLst>
                                      </p:cBhvr>
                                      <p:to>
                                        <p:strVal val="visible"/>
                                      </p:to>
                                    </p:set>
                                    <p:animEffect transition="in" filter="wipe(left)">
                                      <p:cBhvr>
                                        <p:cTn id="42" dur="500"/>
                                        <p:tgtEl>
                                          <p:spTgt spid="482321"/>
                                        </p:tgtEl>
                                      </p:cBhvr>
                                    </p:animEffect>
                                  </p:childTnLst>
                                  <p:subTnLst>
                                    <p:audio>
                                      <p:cMediaNode>
                                        <p:cTn display="0" masterRel="sameClick">
                                          <p:stCondLst>
                                            <p:cond evt="begin" delay="0">
                                              <p:tn val="40"/>
                                            </p:cond>
                                          </p:stCondLst>
                                          <p:endCondLst>
                                            <p:cond evt="onStopAudio" delay="0">
                                              <p:tgtEl>
                                                <p:sldTgt/>
                                              </p:tgtEl>
                                            </p:cond>
                                          </p:endCondLst>
                                        </p:cTn>
                                        <p:tgtEl>
                                          <p:sndTgt r:embed="rId6" name="Whoosh"/>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82323"/>
                                        </p:tgtEl>
                                        <p:attrNameLst>
                                          <p:attrName>style.visibility</p:attrName>
                                        </p:attrNameLst>
                                      </p:cBhvr>
                                      <p:to>
                                        <p:strVal val="visible"/>
                                      </p:to>
                                    </p:set>
                                    <p:animEffect transition="in" filter="wipe(left)">
                                      <p:cBhvr>
                                        <p:cTn id="47" dur="500"/>
                                        <p:tgtEl>
                                          <p:spTgt spid="482323"/>
                                        </p:tgtEl>
                                      </p:cBhvr>
                                    </p:animEffect>
                                  </p:childTnLst>
                                  <p:subTnLst>
                                    <p:audio>
                                      <p:cMediaNode>
                                        <p:cTn display="0" masterRel="sameClick">
                                          <p:stCondLst>
                                            <p:cond evt="begin" delay="0">
                                              <p:tn val="45"/>
                                            </p:cond>
                                          </p:stCondLst>
                                          <p:endCondLst>
                                            <p:cond evt="onStopAudio" delay="0">
                                              <p:tgtEl>
                                                <p:sldTgt/>
                                              </p:tgtEl>
                                            </p:cond>
                                          </p:endCondLst>
                                        </p:cTn>
                                        <p:tgtEl>
                                          <p:sndTgt r:embed="rId6"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16" grpId="0" animBg="1" autoUpdateAnimBg="0"/>
      <p:bldP spid="482317" grpId="0" animBg="1" autoUpdateAnimBg="0"/>
      <p:bldP spid="482318" grpId="0" animBg="1" autoUpdateAnimBg="0"/>
      <p:bldP spid="482319" grpId="0" animBg="1" autoUpdateAnimBg="0"/>
      <p:bldP spid="482321" grpId="0" animBg="1" autoUpdateAnimBg="0"/>
      <p:bldP spid="482322" grpId="0" animBg="1" autoUpdateAnimBg="0"/>
      <p:bldP spid="482323"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Nervous Syste</a:t>
            </a:r>
            <a:r>
              <a:rPr lang="en-US" dirty="0"/>
              <a:t>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295400"/>
            <a:ext cx="6443662" cy="4765728"/>
          </a:xfrm>
          <a:prstGeom prst="rect">
            <a:avLst/>
          </a:prstGeom>
        </p:spPr>
      </p:pic>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509006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334962"/>
          </a:xfrm>
        </p:spPr>
        <p:txBody>
          <a:bodyPr>
            <a:normAutofit fontScale="90000"/>
          </a:bodyPr>
          <a:lstStyle/>
          <a:p>
            <a:pPr eaLnBrk="1" hangingPunct="1"/>
            <a:r>
              <a:rPr lang="en-US" sz="4000" smtClean="0"/>
              <a:t>Homeostasis of Blood Glucose</a:t>
            </a:r>
          </a:p>
        </p:txBody>
      </p:sp>
      <p:sp>
        <p:nvSpPr>
          <p:cNvPr id="29699" name="Rectangle 3"/>
          <p:cNvSpPr>
            <a:spLocks noGrp="1" noChangeArrowheads="1"/>
          </p:cNvSpPr>
          <p:nvPr>
            <p:ph type="body" idx="1"/>
          </p:nvPr>
        </p:nvSpPr>
        <p:spPr/>
        <p:txBody>
          <a:bodyPr/>
          <a:lstStyle/>
          <a:p>
            <a:pPr eaLnBrk="1" hangingPunct="1"/>
            <a:endParaRPr lang="en-US" smtClean="0"/>
          </a:p>
        </p:txBody>
      </p:sp>
      <p:pic>
        <p:nvPicPr>
          <p:cNvPr id="29700" name="Picture 4" descr="Glucose_Homeosta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65175"/>
            <a:ext cx="6477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88255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en-US" smtClean="0"/>
          </a:p>
        </p:txBody>
      </p:sp>
      <p:sp>
        <p:nvSpPr>
          <p:cNvPr id="36867" name="Rectangle 3"/>
          <p:cNvSpPr>
            <a:spLocks noGrp="1" noChangeArrowheads="1"/>
          </p:cNvSpPr>
          <p:nvPr>
            <p:ph type="body" idx="1"/>
          </p:nvPr>
        </p:nvSpPr>
        <p:spPr/>
        <p:txBody>
          <a:bodyPr/>
          <a:lstStyle/>
          <a:p>
            <a:pPr eaLnBrk="1" hangingPunct="1"/>
            <a:endParaRPr lang="en-US" smtClean="0"/>
          </a:p>
        </p:txBody>
      </p:sp>
      <p:pic>
        <p:nvPicPr>
          <p:cNvPr id="36868" name="Picture 6" descr="Temperature_Regula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9144000" cy="600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840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t>Positive Feedback </a:t>
            </a:r>
          </a:p>
        </p:txBody>
      </p:sp>
      <p:sp>
        <p:nvSpPr>
          <p:cNvPr id="24579" name="Rectangle 3"/>
          <p:cNvSpPr>
            <a:spLocks noGrp="1" noChangeArrowheads="1"/>
          </p:cNvSpPr>
          <p:nvPr>
            <p:ph type="body" idx="1"/>
          </p:nvPr>
        </p:nvSpPr>
        <p:spPr>
          <a:xfrm>
            <a:off x="304800" y="1417638"/>
            <a:ext cx="8382000" cy="4708525"/>
          </a:xfrm>
        </p:spPr>
        <p:txBody>
          <a:bodyPr/>
          <a:lstStyle/>
          <a:p>
            <a:pPr eaLnBrk="1" hangingPunct="1"/>
            <a:r>
              <a:rPr lang="en-US" smtClean="0"/>
              <a:t>AMPLIFICATION</a:t>
            </a:r>
          </a:p>
        </p:txBody>
      </p:sp>
      <p:pic>
        <p:nvPicPr>
          <p:cNvPr id="24580" name="Picture 5" descr="PositiveFeedbackVirtuou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112963"/>
            <a:ext cx="4038600"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170655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74650"/>
            <a:ext cx="7391400" cy="642620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Rectangle 3"/>
          <p:cNvSpPr>
            <a:spLocks noGrp="1" noChangeArrowheads="1"/>
          </p:cNvSpPr>
          <p:nvPr>
            <p:ph type="title"/>
          </p:nvPr>
        </p:nvSpPr>
        <p:spPr>
          <a:xfrm>
            <a:off x="6946900" y="685800"/>
            <a:ext cx="1989138" cy="762000"/>
          </a:xfrm>
        </p:spPr>
        <p:txBody>
          <a:bodyPr/>
          <a:lstStyle/>
          <a:p>
            <a:pPr algn="r" eaLnBrk="1" hangingPunct="1"/>
            <a:r>
              <a:rPr lang="en-US" smtClean="0"/>
              <a:t>Birth</a:t>
            </a:r>
          </a:p>
        </p:txBody>
      </p:sp>
      <p:sp>
        <p:nvSpPr>
          <p:cNvPr id="25604" name="Rectangle 4"/>
          <p:cNvSpPr>
            <a:spLocks noChangeArrowheads="1"/>
          </p:cNvSpPr>
          <p:nvPr/>
        </p:nvSpPr>
        <p:spPr bwMode="auto">
          <a:xfrm>
            <a:off x="5181600" y="273050"/>
            <a:ext cx="2316163" cy="396875"/>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Clr>
                <a:schemeClr val="tx1"/>
              </a:buClr>
              <a:buSzPct val="60000"/>
              <a:buFont typeface="Wingdings" panose="05000000000000000000" pitchFamily="2" charset="2"/>
              <a:buNone/>
            </a:pPr>
            <a:r>
              <a:rPr lang="en-US" sz="2000" b="1">
                <a:solidFill>
                  <a:srgbClr val="E80000"/>
                </a:solidFill>
              </a:rPr>
              <a:t>positive feedback</a:t>
            </a:r>
          </a:p>
        </p:txBody>
      </p:sp>
    </p:spTree>
    <p:extLst>
      <p:ext uri="{BB962C8B-B14F-4D97-AF65-F5344CB8AC3E}">
        <p14:creationId xmlns:p14="http://schemas.microsoft.com/office/powerpoint/2010/main" val="1681770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505200" y="274638"/>
            <a:ext cx="5181600" cy="1143000"/>
          </a:xfrm>
        </p:spPr>
        <p:txBody>
          <a:bodyPr>
            <a:normAutofit fontScale="90000"/>
          </a:bodyPr>
          <a:lstStyle/>
          <a:p>
            <a:r>
              <a:rPr lang="en-US" smtClean="0"/>
              <a:t>Positive Feedback in Plants</a:t>
            </a:r>
          </a:p>
        </p:txBody>
      </p:sp>
      <p:sp>
        <p:nvSpPr>
          <p:cNvPr id="27651" name="Content Placeholder 2"/>
          <p:cNvSpPr>
            <a:spLocks noGrp="1"/>
          </p:cNvSpPr>
          <p:nvPr>
            <p:ph idx="1"/>
          </p:nvPr>
        </p:nvSpPr>
        <p:spPr>
          <a:xfrm>
            <a:off x="444500" y="1858963"/>
            <a:ext cx="8229600" cy="4525962"/>
          </a:xfrm>
        </p:spPr>
        <p:txBody>
          <a:bodyPr>
            <a:normAutofit lnSpcReduction="10000"/>
          </a:bodyPr>
          <a:lstStyle/>
          <a:p>
            <a:r>
              <a:rPr lang="en-US" sz="2800" smtClean="0"/>
              <a:t>Ripening Fruit—hormone </a:t>
            </a:r>
            <a:r>
              <a:rPr lang="en-US" sz="2800" b="1" smtClean="0"/>
              <a:t>ethylene</a:t>
            </a:r>
          </a:p>
          <a:p>
            <a:r>
              <a:rPr lang="en-US" sz="2800" smtClean="0"/>
              <a:t>One of the coolest things about ethylene is that it is released in a positive feedback loop: a little bit of ethylene causes more to be released, which causes even more to be released, and so on. </a:t>
            </a:r>
          </a:p>
          <a:p>
            <a:r>
              <a:rPr lang="en-US" sz="2800" smtClean="0"/>
              <a:t>A benefit of this fact is that you can take an unripe fruit (a pear, plum, or peach, for example) and put it in a paper bag with riper fruit (bananas work well for this) and ethylene will accumulate, making the unripe fruit soft and sweet. </a:t>
            </a:r>
            <a:endParaRPr lang="en-US" sz="2800" b="1" smtClean="0"/>
          </a:p>
        </p:txBody>
      </p:sp>
      <p:pic>
        <p:nvPicPr>
          <p:cNvPr id="27652" name="Picture 5" descr="ethyl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8" y="0"/>
            <a:ext cx="24384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316059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6278562"/>
          </a:xfrm>
        </p:spPr>
        <p:txBody>
          <a:bodyPr>
            <a:normAutofit fontScale="90000"/>
          </a:bodyPr>
          <a:lstStyle/>
          <a:p>
            <a:pPr algn="l"/>
            <a:r>
              <a:rPr lang="en-US" dirty="0" smtClean="0"/>
              <a:t/>
            </a:r>
            <a:br>
              <a:rPr lang="en-US" dirty="0" smtClean="0"/>
            </a:br>
            <a:r>
              <a:rPr lang="en-US" dirty="0" smtClean="0"/>
              <a:t>Q6: Which of the following hormones is directly responsible for positive feedback loop during labor?</a:t>
            </a:r>
            <a:br>
              <a:rPr lang="en-US" dirty="0" smtClean="0"/>
            </a:br>
            <a:r>
              <a:rPr lang="en-US" dirty="0" smtClean="0"/>
              <a:t/>
            </a:r>
            <a:br>
              <a:rPr lang="en-US" dirty="0" smtClean="0"/>
            </a:br>
            <a:r>
              <a:rPr lang="en-US" dirty="0" smtClean="0"/>
              <a:t>A Melatonin</a:t>
            </a:r>
            <a:br>
              <a:rPr lang="en-US" dirty="0" smtClean="0"/>
            </a:br>
            <a:r>
              <a:rPr lang="en-US" dirty="0" smtClean="0"/>
              <a:t>B </a:t>
            </a:r>
            <a:r>
              <a:rPr lang="en-US" dirty="0" err="1" smtClean="0"/>
              <a:t>Oxytocin</a:t>
            </a:r>
            <a:r>
              <a:rPr lang="en-US" dirty="0" smtClean="0"/>
              <a:t/>
            </a:r>
            <a:br>
              <a:rPr lang="en-US" dirty="0" smtClean="0"/>
            </a:br>
            <a:r>
              <a:rPr lang="en-US" dirty="0" smtClean="0"/>
              <a:t>C Progesterone</a:t>
            </a:r>
            <a:br>
              <a:rPr lang="en-US" dirty="0" smtClean="0"/>
            </a:br>
            <a:r>
              <a:rPr lang="en-US" dirty="0" smtClean="0"/>
              <a:t>D </a:t>
            </a:r>
            <a:r>
              <a:rPr lang="en-US" dirty="0" err="1" smtClean="0"/>
              <a:t>Prolactin</a:t>
            </a:r>
            <a:r>
              <a:rPr lang="en-US" dirty="0" smtClean="0"/>
              <a:t/>
            </a:r>
            <a:br>
              <a:rPr lang="en-US" dirty="0" smtClean="0"/>
            </a:br>
            <a:r>
              <a:rPr lang="en-US" dirty="0" smtClean="0"/>
              <a:t>E FSH</a:t>
            </a:r>
            <a:endParaRPr lang="en-US" dirty="0"/>
          </a:p>
        </p:txBody>
      </p:sp>
    </p:spTree>
    <p:extLst>
      <p:ext uri="{BB962C8B-B14F-4D97-AF65-F5344CB8AC3E}">
        <p14:creationId xmlns:p14="http://schemas.microsoft.com/office/powerpoint/2010/main" val="3100408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6278562"/>
          </a:xfrm>
        </p:spPr>
        <p:txBody>
          <a:bodyPr>
            <a:normAutofit fontScale="90000"/>
          </a:bodyPr>
          <a:lstStyle/>
          <a:p>
            <a:pPr algn="l"/>
            <a:r>
              <a:rPr lang="en-US" dirty="0" smtClean="0"/>
              <a:t/>
            </a:r>
            <a:br>
              <a:rPr lang="en-US" dirty="0" smtClean="0"/>
            </a:br>
            <a:r>
              <a:rPr lang="en-US" dirty="0" smtClean="0"/>
              <a:t>Which of the following hormones is directly responsible for the maintenance of the uterine lining during pregnancy in mammals?</a:t>
            </a:r>
            <a:br>
              <a:rPr lang="en-US" dirty="0" smtClean="0"/>
            </a:br>
            <a:r>
              <a:rPr lang="en-US" dirty="0" smtClean="0"/>
              <a:t/>
            </a:r>
            <a:br>
              <a:rPr lang="en-US" dirty="0" smtClean="0"/>
            </a:br>
            <a:r>
              <a:rPr lang="en-US" dirty="0" smtClean="0"/>
              <a:t>A Melatonin</a:t>
            </a:r>
            <a:br>
              <a:rPr lang="en-US" dirty="0" smtClean="0"/>
            </a:br>
            <a:r>
              <a:rPr lang="en-US" dirty="0" smtClean="0"/>
              <a:t>B </a:t>
            </a:r>
            <a:r>
              <a:rPr lang="en-US" dirty="0" err="1" smtClean="0">
                <a:solidFill>
                  <a:srgbClr val="00B050"/>
                </a:solidFill>
              </a:rPr>
              <a:t>Oxytocin</a:t>
            </a:r>
            <a:r>
              <a:rPr lang="en-US" dirty="0" smtClean="0"/>
              <a:t/>
            </a:r>
            <a:br>
              <a:rPr lang="en-US" dirty="0" smtClean="0"/>
            </a:br>
            <a:r>
              <a:rPr lang="en-US" dirty="0" smtClean="0"/>
              <a:t>C Progesterone</a:t>
            </a:r>
            <a:br>
              <a:rPr lang="en-US" dirty="0" smtClean="0"/>
            </a:br>
            <a:r>
              <a:rPr lang="en-US" dirty="0" smtClean="0"/>
              <a:t>D </a:t>
            </a:r>
            <a:r>
              <a:rPr lang="en-US" dirty="0" err="1" smtClean="0"/>
              <a:t>Prolactin</a:t>
            </a:r>
            <a:r>
              <a:rPr lang="en-US" dirty="0" smtClean="0"/>
              <a:t/>
            </a:r>
            <a:br>
              <a:rPr lang="en-US" dirty="0" smtClean="0"/>
            </a:br>
            <a:r>
              <a:rPr lang="en-US" dirty="0" smtClean="0"/>
              <a:t>E FSH</a:t>
            </a:r>
            <a:endParaRPr lang="en-US" dirty="0"/>
          </a:p>
        </p:txBody>
      </p:sp>
    </p:spTree>
    <p:extLst>
      <p:ext uri="{BB962C8B-B14F-4D97-AF65-F5344CB8AC3E}">
        <p14:creationId xmlns:p14="http://schemas.microsoft.com/office/powerpoint/2010/main" val="41105667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Ecology</a:t>
            </a:r>
            <a:endParaRPr lang="en-US" dirty="0"/>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28600" y="1219200"/>
            <a:ext cx="8839200" cy="5638800"/>
          </a:xfrm>
          <a:prstGeom prst="rect">
            <a:avLst/>
          </a:prstGeom>
          <a:noFill/>
        </p:spPr>
      </p:pic>
    </p:spTree>
    <p:extLst>
      <p:ext uri="{BB962C8B-B14F-4D97-AF65-F5344CB8AC3E}">
        <p14:creationId xmlns:p14="http://schemas.microsoft.com/office/powerpoint/2010/main" val="38540805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2400"/>
            <a:ext cx="4762500" cy="47625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066800"/>
            <a:ext cx="3962400" cy="5715000"/>
          </a:xfrm>
          <a:prstGeom prst="rect">
            <a:avLst/>
          </a:prstGeom>
        </p:spPr>
      </p:pic>
    </p:spTree>
    <p:extLst>
      <p:ext uri="{BB962C8B-B14F-4D97-AF65-F5344CB8AC3E}">
        <p14:creationId xmlns:p14="http://schemas.microsoft.com/office/powerpoint/2010/main" val="39891936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92100"/>
            <a:ext cx="5819775" cy="6565900"/>
          </a:xfrm>
          <a:prstGeom prst="rect">
            <a:avLst/>
          </a:prstGeom>
        </p:spPr>
      </p:pic>
    </p:spTree>
    <p:extLst>
      <p:ext uri="{BB962C8B-B14F-4D97-AF65-F5344CB8AC3E}">
        <p14:creationId xmlns:p14="http://schemas.microsoft.com/office/powerpoint/2010/main" val="2574148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322" y="274638"/>
            <a:ext cx="7789419" cy="6507162"/>
          </a:xfrm>
        </p:spPr>
      </p:pic>
    </p:spTree>
    <p:extLst>
      <p:ext uri="{BB962C8B-B14F-4D97-AF65-F5344CB8AC3E}">
        <p14:creationId xmlns:p14="http://schemas.microsoft.com/office/powerpoint/2010/main" val="1850998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81000"/>
            <a:ext cx="8229600" cy="1143000"/>
          </a:xfrm>
        </p:spPr>
        <p:txBody>
          <a:bodyPr rtlCol="0">
            <a:normAutofit fontScale="90000"/>
          </a:bodyPr>
          <a:lstStyle/>
          <a:p>
            <a:pPr algn="l" eaLnBrk="1" fontAlgn="auto" hangingPunct="1">
              <a:spcAft>
                <a:spcPts val="0"/>
              </a:spcAft>
              <a:defRPr/>
            </a:pPr>
            <a:r>
              <a:rPr lang="en-US" dirty="0" smtClean="0"/>
              <a:t/>
            </a:r>
            <a:br>
              <a:rPr lang="en-US" dirty="0" smtClean="0"/>
            </a:br>
            <a:r>
              <a:rPr lang="en-US" dirty="0" smtClean="0"/>
              <a:t/>
            </a:r>
            <a:br>
              <a:rPr lang="en-US" dirty="0" smtClean="0"/>
            </a:br>
            <a:r>
              <a:rPr lang="en-US" dirty="0"/>
              <a:t/>
            </a:r>
            <a:br>
              <a:rPr lang="en-US" dirty="0"/>
            </a:br>
            <a:r>
              <a:rPr lang="en-US" sz="2700" u="sng" dirty="0" smtClean="0"/>
              <a:t>Level   Population</a:t>
            </a:r>
            <a:r>
              <a:rPr lang="en-US" sz="2700" dirty="0" smtClean="0"/>
              <a:t/>
            </a:r>
            <a:br>
              <a:rPr lang="en-US" sz="2700" dirty="0" smtClean="0"/>
            </a:br>
            <a:r>
              <a:rPr lang="en-US" sz="2700" dirty="0" smtClean="0"/>
              <a:t>4                   4</a:t>
            </a:r>
            <a:br>
              <a:rPr lang="en-US" sz="2700" dirty="0" smtClean="0"/>
            </a:br>
            <a:r>
              <a:rPr lang="en-US" sz="2700" dirty="0" smtClean="0"/>
              <a:t>3                  360</a:t>
            </a:r>
            <a:br>
              <a:rPr lang="en-US" sz="2700" dirty="0" smtClean="0"/>
            </a:br>
            <a:r>
              <a:rPr lang="en-US" sz="2700" dirty="0" smtClean="0"/>
              <a:t>2                  780</a:t>
            </a:r>
            <a:br>
              <a:rPr lang="en-US" sz="2700" dirty="0" smtClean="0"/>
            </a:br>
            <a:r>
              <a:rPr lang="en-US" sz="2700" dirty="0" smtClean="0"/>
              <a:t>1                 5,782</a:t>
            </a:r>
            <a:r>
              <a:rPr lang="en-US" sz="2700" dirty="0"/>
              <a:t/>
            </a:r>
            <a:br>
              <a:rPr lang="en-US" sz="2700" dirty="0"/>
            </a:br>
            <a:endParaRPr lang="en-US" sz="2700" dirty="0"/>
          </a:p>
        </p:txBody>
      </p:sp>
      <p:sp>
        <p:nvSpPr>
          <p:cNvPr id="15362" name="Content Placeholder 2"/>
          <p:cNvSpPr>
            <a:spLocks noGrp="1"/>
          </p:cNvSpPr>
          <p:nvPr>
            <p:ph idx="1"/>
          </p:nvPr>
        </p:nvSpPr>
        <p:spPr>
          <a:xfrm>
            <a:off x="457200" y="3352800"/>
            <a:ext cx="8229600" cy="2925763"/>
          </a:xfrm>
        </p:spPr>
        <p:txBody>
          <a:bodyPr/>
          <a:lstStyle/>
          <a:p>
            <a:pPr eaLnBrk="1" hangingPunct="1">
              <a:buFont typeface="Arial" charset="0"/>
              <a:buNone/>
            </a:pPr>
            <a:r>
              <a:rPr lang="en-US" sz="2800" b="1" smtClean="0"/>
              <a:t>A. </a:t>
            </a:r>
            <a:r>
              <a:rPr lang="en-US" sz="2800" smtClean="0"/>
              <a:t>Primary consumers</a:t>
            </a:r>
          </a:p>
          <a:p>
            <a:pPr eaLnBrk="1" hangingPunct="1">
              <a:buFont typeface="Arial" charset="0"/>
              <a:buNone/>
            </a:pPr>
            <a:r>
              <a:rPr lang="en-US" sz="2800" b="1" smtClean="0"/>
              <a:t>B. </a:t>
            </a:r>
            <a:r>
              <a:rPr lang="en-US" sz="2800" smtClean="0"/>
              <a:t>Secondary consumer</a:t>
            </a:r>
          </a:p>
          <a:p>
            <a:pPr eaLnBrk="1" hangingPunct="1">
              <a:buFont typeface="Arial" charset="0"/>
              <a:buNone/>
            </a:pPr>
            <a:r>
              <a:rPr lang="en-US" sz="2800" b="1" smtClean="0"/>
              <a:t>C. </a:t>
            </a:r>
            <a:r>
              <a:rPr lang="en-US" sz="2800" smtClean="0"/>
              <a:t>Tertiary consumers</a:t>
            </a:r>
          </a:p>
          <a:p>
            <a:pPr eaLnBrk="1" hangingPunct="1">
              <a:buFont typeface="Arial" charset="0"/>
              <a:buNone/>
            </a:pPr>
            <a:r>
              <a:rPr lang="en-US" sz="2800" b="1" smtClean="0"/>
              <a:t>D. </a:t>
            </a:r>
            <a:r>
              <a:rPr lang="en-US" sz="2800" smtClean="0"/>
              <a:t>Decomposers</a:t>
            </a:r>
          </a:p>
          <a:p>
            <a:pPr eaLnBrk="1" hangingPunct="1">
              <a:buFont typeface="Arial" charset="0"/>
              <a:buNone/>
            </a:pPr>
            <a:r>
              <a:rPr lang="en-US" sz="2800" b="1" smtClean="0"/>
              <a:t>E. </a:t>
            </a:r>
            <a:r>
              <a:rPr lang="en-US" sz="2800" smtClean="0"/>
              <a:t>Producers</a:t>
            </a:r>
          </a:p>
        </p:txBody>
      </p:sp>
      <p:sp>
        <p:nvSpPr>
          <p:cNvPr id="15363" name="Rectangle 3"/>
          <p:cNvSpPr>
            <a:spLocks noChangeArrowheads="1"/>
          </p:cNvSpPr>
          <p:nvPr/>
        </p:nvSpPr>
        <p:spPr bwMode="auto">
          <a:xfrm>
            <a:off x="0" y="2057400"/>
            <a:ext cx="9264650" cy="1016000"/>
          </a:xfrm>
          <a:prstGeom prst="rect">
            <a:avLst/>
          </a:prstGeom>
          <a:noFill/>
          <a:ln w="9525">
            <a:noFill/>
            <a:miter lim="800000"/>
            <a:headEnd/>
            <a:tailEnd/>
          </a:ln>
        </p:spPr>
        <p:txBody>
          <a:bodyPr>
            <a:spAutoFit/>
          </a:bodyPr>
          <a:lstStyle/>
          <a:p>
            <a:r>
              <a:rPr lang="en-US" sz="2000" b="1" dirty="0">
                <a:latin typeface="Calibri" pitchFamily="34" charset="0"/>
              </a:rPr>
              <a:t>Question </a:t>
            </a:r>
            <a:r>
              <a:rPr lang="en-US" sz="2000" b="1" dirty="0" smtClean="0">
                <a:latin typeface="Calibri" pitchFamily="34" charset="0"/>
              </a:rPr>
              <a:t>7: </a:t>
            </a:r>
            <a:r>
              <a:rPr lang="en-US" sz="2000" dirty="0">
                <a:latin typeface="Calibri" pitchFamily="34" charset="0"/>
              </a:rPr>
              <a:t>In a simple ecosystem, a census of the populations in four successive trophic  levels  was taken as shown above.  If level 1 is composed of photosynthetic autotrophs,  then the trophic level with 780 individuals will most likely represent:</a:t>
            </a:r>
          </a:p>
        </p:txBody>
      </p:sp>
    </p:spTree>
    <p:extLst>
      <p:ext uri="{BB962C8B-B14F-4D97-AF65-F5344CB8AC3E}">
        <p14:creationId xmlns:p14="http://schemas.microsoft.com/office/powerpoint/2010/main" val="19261147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8229600" cy="1143000"/>
          </a:xfrm>
        </p:spPr>
        <p:txBody>
          <a:bodyPr rtlCol="0">
            <a:normAutofit fontScale="90000"/>
          </a:bodyPr>
          <a:lstStyle/>
          <a:p>
            <a:pPr algn="l" eaLnBrk="1" fontAlgn="auto" hangingPunct="1">
              <a:spcAft>
                <a:spcPts val="0"/>
              </a:spcAft>
              <a:defRPr/>
            </a:pPr>
            <a:r>
              <a:rPr lang="en-US" dirty="0" smtClean="0"/>
              <a:t/>
            </a:r>
            <a:br>
              <a:rPr lang="en-US" dirty="0" smtClean="0"/>
            </a:br>
            <a:r>
              <a:rPr lang="en-US" dirty="0" smtClean="0"/>
              <a:t/>
            </a:r>
            <a:br>
              <a:rPr lang="en-US" dirty="0" smtClean="0"/>
            </a:br>
            <a:r>
              <a:rPr lang="en-US" dirty="0"/>
              <a:t/>
            </a:r>
            <a:br>
              <a:rPr lang="en-US" dirty="0"/>
            </a:br>
            <a:r>
              <a:rPr lang="en-US" sz="2700" u="sng" dirty="0" smtClean="0"/>
              <a:t>Level   Population</a:t>
            </a:r>
            <a:r>
              <a:rPr lang="en-US" sz="2700" dirty="0" smtClean="0"/>
              <a:t/>
            </a:r>
            <a:br>
              <a:rPr lang="en-US" sz="2700" dirty="0" smtClean="0"/>
            </a:br>
            <a:r>
              <a:rPr lang="en-US" sz="2700" dirty="0" smtClean="0"/>
              <a:t>4                   4</a:t>
            </a:r>
            <a:br>
              <a:rPr lang="en-US" sz="2700" dirty="0" smtClean="0"/>
            </a:br>
            <a:r>
              <a:rPr lang="en-US" sz="2700" dirty="0" smtClean="0"/>
              <a:t>3                  360</a:t>
            </a:r>
            <a:br>
              <a:rPr lang="en-US" sz="2700" dirty="0" smtClean="0"/>
            </a:br>
            <a:r>
              <a:rPr lang="en-US" sz="2700" dirty="0" smtClean="0"/>
              <a:t>2                  780</a:t>
            </a:r>
            <a:br>
              <a:rPr lang="en-US" sz="2700" dirty="0" smtClean="0"/>
            </a:br>
            <a:r>
              <a:rPr lang="en-US" sz="2700" dirty="0" smtClean="0"/>
              <a:t>1                 5,782</a:t>
            </a:r>
            <a:r>
              <a:rPr lang="en-US" sz="2700" dirty="0"/>
              <a:t/>
            </a:r>
            <a:br>
              <a:rPr lang="en-US" sz="2700" dirty="0"/>
            </a:br>
            <a:endParaRPr lang="en-US" sz="2700" dirty="0"/>
          </a:p>
        </p:txBody>
      </p:sp>
      <p:sp>
        <p:nvSpPr>
          <p:cNvPr id="16386" name="Content Placeholder 2"/>
          <p:cNvSpPr>
            <a:spLocks noGrp="1"/>
          </p:cNvSpPr>
          <p:nvPr>
            <p:ph idx="1"/>
          </p:nvPr>
        </p:nvSpPr>
        <p:spPr>
          <a:xfrm>
            <a:off x="457200" y="3352800"/>
            <a:ext cx="8229600" cy="2925763"/>
          </a:xfrm>
        </p:spPr>
        <p:txBody>
          <a:bodyPr/>
          <a:lstStyle/>
          <a:p>
            <a:pPr eaLnBrk="1" hangingPunct="1">
              <a:buFont typeface="Arial" charset="0"/>
              <a:buNone/>
            </a:pPr>
            <a:r>
              <a:rPr lang="en-US" sz="2800" b="1" smtClean="0">
                <a:solidFill>
                  <a:srgbClr val="00B050"/>
                </a:solidFill>
              </a:rPr>
              <a:t>A. Primary consumers</a:t>
            </a:r>
          </a:p>
          <a:p>
            <a:pPr eaLnBrk="1" hangingPunct="1">
              <a:buFont typeface="Arial" charset="0"/>
              <a:buNone/>
            </a:pPr>
            <a:r>
              <a:rPr lang="en-US" sz="2800" b="1" smtClean="0"/>
              <a:t>B. </a:t>
            </a:r>
            <a:r>
              <a:rPr lang="en-US" sz="2800" smtClean="0"/>
              <a:t>Secondary consumer</a:t>
            </a:r>
          </a:p>
          <a:p>
            <a:pPr eaLnBrk="1" hangingPunct="1">
              <a:buFont typeface="Arial" charset="0"/>
              <a:buNone/>
            </a:pPr>
            <a:r>
              <a:rPr lang="en-US" sz="2800" b="1" smtClean="0"/>
              <a:t>C. </a:t>
            </a:r>
            <a:r>
              <a:rPr lang="en-US" sz="2800" smtClean="0"/>
              <a:t>Tertiary consumers</a:t>
            </a:r>
          </a:p>
          <a:p>
            <a:pPr eaLnBrk="1" hangingPunct="1">
              <a:buFont typeface="Arial" charset="0"/>
              <a:buNone/>
            </a:pPr>
            <a:r>
              <a:rPr lang="en-US" sz="2800" b="1" smtClean="0"/>
              <a:t>D. </a:t>
            </a:r>
            <a:r>
              <a:rPr lang="en-US" sz="2800" smtClean="0"/>
              <a:t>Decomposers</a:t>
            </a:r>
          </a:p>
          <a:p>
            <a:pPr eaLnBrk="1" hangingPunct="1">
              <a:buFont typeface="Arial" charset="0"/>
              <a:buNone/>
            </a:pPr>
            <a:r>
              <a:rPr lang="en-US" sz="2800" b="1" smtClean="0"/>
              <a:t>E. </a:t>
            </a:r>
            <a:r>
              <a:rPr lang="en-US" sz="2800" smtClean="0"/>
              <a:t>Producers</a:t>
            </a:r>
          </a:p>
        </p:txBody>
      </p:sp>
      <p:sp>
        <p:nvSpPr>
          <p:cNvPr id="16387" name="Rectangle 3"/>
          <p:cNvSpPr>
            <a:spLocks noChangeArrowheads="1"/>
          </p:cNvSpPr>
          <p:nvPr/>
        </p:nvSpPr>
        <p:spPr bwMode="auto">
          <a:xfrm>
            <a:off x="0" y="2057400"/>
            <a:ext cx="9264650" cy="1016000"/>
          </a:xfrm>
          <a:prstGeom prst="rect">
            <a:avLst/>
          </a:prstGeom>
          <a:noFill/>
          <a:ln w="9525">
            <a:noFill/>
            <a:miter lim="800000"/>
            <a:headEnd/>
            <a:tailEnd/>
          </a:ln>
        </p:spPr>
        <p:txBody>
          <a:bodyPr>
            <a:spAutoFit/>
          </a:bodyPr>
          <a:lstStyle/>
          <a:p>
            <a:r>
              <a:rPr lang="en-US" sz="2000" dirty="0" smtClean="0">
                <a:latin typeface="Calibri" pitchFamily="34" charset="0"/>
              </a:rPr>
              <a:t>In </a:t>
            </a:r>
            <a:r>
              <a:rPr lang="en-US" sz="2000" dirty="0">
                <a:latin typeface="Calibri" pitchFamily="34" charset="0"/>
              </a:rPr>
              <a:t>a simple ecosystem, a census of the populations in four successive trophic  levels  was taken as shown above.  If level 1 is composed of photosynthetic autotrophs,  then the trophic level with 780 individuals will most likely represent:</a:t>
            </a:r>
          </a:p>
        </p:txBody>
      </p:sp>
    </p:spTree>
    <p:extLst>
      <p:ext uri="{BB962C8B-B14F-4D97-AF65-F5344CB8AC3E}">
        <p14:creationId xmlns:p14="http://schemas.microsoft.com/office/powerpoint/2010/main" val="42415048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Predator-Prey Relationship</a:t>
            </a:r>
            <a:endParaRPr lang="en-US" dirty="0"/>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8702" y="1905000"/>
            <a:ext cx="5093898" cy="4648200"/>
          </a:xfrm>
          <a:prstGeom prst="rect">
            <a:avLst/>
          </a:prstGeom>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436513" y="1295400"/>
            <a:ext cx="3253162" cy="2482850"/>
          </a:xfrm>
          <a:prstGeom prst="rect">
            <a:avLst/>
          </a:prstGeom>
        </p:spPr>
      </p:pic>
    </p:spTree>
    <p:extLst>
      <p:ext uri="{BB962C8B-B14F-4D97-AF65-F5344CB8AC3E}">
        <p14:creationId xmlns:p14="http://schemas.microsoft.com/office/powerpoint/2010/main" val="2548601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R vs. K survivorship curves</a:t>
            </a:r>
          </a:p>
        </p:txBody>
      </p:sp>
      <p:sp>
        <p:nvSpPr>
          <p:cNvPr id="19459" name="Rectangle 3"/>
          <p:cNvSpPr>
            <a:spLocks noGrp="1" noChangeArrowheads="1"/>
          </p:cNvSpPr>
          <p:nvPr>
            <p:ph type="body" idx="1"/>
          </p:nvPr>
        </p:nvSpPr>
        <p:spPr/>
        <p:txBody>
          <a:bodyPr/>
          <a:lstStyle/>
          <a:p>
            <a:pPr eaLnBrk="1" hangingPunct="1"/>
            <a:endParaRPr lang="en-US" smtClean="0"/>
          </a:p>
        </p:txBody>
      </p:sp>
      <p:pic>
        <p:nvPicPr>
          <p:cNvPr id="194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46200"/>
            <a:ext cx="8305800"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40386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189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0422"/>
                                        </p:tgtEl>
                                        <p:attrNameLst>
                                          <p:attrName>style.visibility</p:attrName>
                                        </p:attrNameLst>
                                      </p:cBhvr>
                                      <p:to>
                                        <p:strVal val="visible"/>
                                      </p:to>
                                    </p:set>
                                    <p:anim calcmode="lin" valueType="num">
                                      <p:cBhvr additive="base">
                                        <p:cTn id="7" dur="500" fill="hold"/>
                                        <p:tgtEl>
                                          <p:spTgt spid="60422"/>
                                        </p:tgtEl>
                                        <p:attrNameLst>
                                          <p:attrName>ppt_x</p:attrName>
                                        </p:attrNameLst>
                                      </p:cBhvr>
                                      <p:tavLst>
                                        <p:tav tm="0">
                                          <p:val>
                                            <p:strVal val="#ppt_x"/>
                                          </p:val>
                                        </p:tav>
                                        <p:tav tm="100000">
                                          <p:val>
                                            <p:strVal val="#ppt_x"/>
                                          </p:val>
                                        </p:tav>
                                      </p:tavLst>
                                    </p:anim>
                                    <p:anim calcmode="lin" valueType="num">
                                      <p:cBhvr additive="base">
                                        <p:cTn id="8" dur="500" fill="hold"/>
                                        <p:tgtEl>
                                          <p:spTgt spid="604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rtlCol="0">
            <a:normAutofit fontScale="90000"/>
          </a:bodyPr>
          <a:lstStyle/>
          <a:p>
            <a:pPr algn="l" eaLnBrk="1" fontAlgn="auto" hangingPunct="1">
              <a:spcAft>
                <a:spcPts val="0"/>
              </a:spcAft>
              <a:defRPr/>
            </a:pPr>
            <a:r>
              <a:rPr lang="en-US" b="1" dirty="0" smtClean="0"/>
              <a:t>Question 8: </a:t>
            </a:r>
            <a:r>
              <a:rPr lang="en-US" dirty="0" smtClean="0"/>
              <a:t>In the process of succession, which of the following is true of K-selected plant species?</a:t>
            </a:r>
            <a:endParaRPr lang="en-US" dirty="0"/>
          </a:p>
        </p:txBody>
      </p:sp>
      <p:sp>
        <p:nvSpPr>
          <p:cNvPr id="3" name="Content Placeholder 2"/>
          <p:cNvSpPr>
            <a:spLocks noGrp="1"/>
          </p:cNvSpPr>
          <p:nvPr>
            <p:ph idx="1"/>
          </p:nvPr>
        </p:nvSpPr>
        <p:spPr>
          <a:xfrm>
            <a:off x="457200" y="3200400"/>
            <a:ext cx="8229600" cy="2925763"/>
          </a:xfrm>
        </p:spPr>
        <p:txBody>
          <a:bodyPr>
            <a:normAutofit/>
          </a:bodyPr>
          <a:lstStyle/>
          <a:p>
            <a:pPr eaLnBrk="1" hangingPunct="1">
              <a:lnSpc>
                <a:spcPct val="90000"/>
              </a:lnSpc>
              <a:buFont typeface="Arial" charset="0"/>
              <a:buNone/>
            </a:pPr>
            <a:r>
              <a:rPr lang="en-US" sz="2700" b="1" smtClean="0"/>
              <a:t>A. </a:t>
            </a:r>
            <a:r>
              <a:rPr lang="en-US" sz="2700" smtClean="0"/>
              <a:t>They keep their carrying capacity at a minimum level.</a:t>
            </a:r>
          </a:p>
          <a:p>
            <a:pPr eaLnBrk="1" hangingPunct="1">
              <a:lnSpc>
                <a:spcPct val="90000"/>
              </a:lnSpc>
              <a:buFont typeface="Arial" charset="0"/>
              <a:buNone/>
            </a:pPr>
            <a:r>
              <a:rPr lang="en-US" sz="2700" b="1" smtClean="0"/>
              <a:t>B. </a:t>
            </a:r>
            <a:r>
              <a:rPr lang="en-US" sz="2700" smtClean="0"/>
              <a:t>They usually reproduce early in life.</a:t>
            </a:r>
          </a:p>
          <a:p>
            <a:pPr eaLnBrk="1" hangingPunct="1">
              <a:lnSpc>
                <a:spcPct val="90000"/>
              </a:lnSpc>
              <a:buFont typeface="Arial" charset="0"/>
              <a:buNone/>
            </a:pPr>
            <a:r>
              <a:rPr lang="en-US" sz="2700" b="1" smtClean="0"/>
              <a:t>C. </a:t>
            </a:r>
            <a:r>
              <a:rPr lang="en-US" sz="2700" smtClean="0"/>
              <a:t>They are usually found in climax stages of succession.</a:t>
            </a:r>
          </a:p>
          <a:p>
            <a:pPr eaLnBrk="1" hangingPunct="1">
              <a:lnSpc>
                <a:spcPct val="90000"/>
              </a:lnSpc>
              <a:buFont typeface="Arial" charset="0"/>
              <a:buNone/>
            </a:pPr>
            <a:r>
              <a:rPr lang="en-US" sz="2700" b="1" smtClean="0"/>
              <a:t>D. </a:t>
            </a:r>
            <a:r>
              <a:rPr lang="en-US" sz="2700" smtClean="0"/>
              <a:t>There are the dominant species in early stages of succession.</a:t>
            </a:r>
            <a:endParaRPr lang="en-US" sz="2700" b="1" smtClean="0"/>
          </a:p>
          <a:p>
            <a:pPr eaLnBrk="1" hangingPunct="1">
              <a:lnSpc>
                <a:spcPct val="90000"/>
              </a:lnSpc>
              <a:buFont typeface="Arial" charset="0"/>
              <a:buNone/>
            </a:pPr>
            <a:r>
              <a:rPr lang="en-US" sz="2700" b="1" smtClean="0"/>
              <a:t>E. </a:t>
            </a:r>
            <a:r>
              <a:rPr lang="en-US" sz="2700" smtClean="0"/>
              <a:t>They have a short lifespan.</a:t>
            </a:r>
            <a:endParaRPr lang="en-US" sz="2700" b="1" smtClean="0"/>
          </a:p>
        </p:txBody>
      </p:sp>
    </p:spTree>
    <p:extLst>
      <p:ext uri="{BB962C8B-B14F-4D97-AF65-F5344CB8AC3E}">
        <p14:creationId xmlns:p14="http://schemas.microsoft.com/office/powerpoint/2010/main" val="13039165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rtlCol="0">
            <a:normAutofit fontScale="90000"/>
          </a:bodyPr>
          <a:lstStyle/>
          <a:p>
            <a:pPr algn="l" eaLnBrk="1" fontAlgn="auto" hangingPunct="1">
              <a:spcAft>
                <a:spcPts val="0"/>
              </a:spcAft>
              <a:defRPr/>
            </a:pPr>
            <a:r>
              <a:rPr lang="en-US" dirty="0" smtClean="0"/>
              <a:t>In the process of succession, which of the following is true of K-selected plant species?</a:t>
            </a:r>
            <a:endParaRPr lang="en-US" dirty="0"/>
          </a:p>
        </p:txBody>
      </p:sp>
      <p:sp>
        <p:nvSpPr>
          <p:cNvPr id="3" name="Content Placeholder 2"/>
          <p:cNvSpPr>
            <a:spLocks noGrp="1"/>
          </p:cNvSpPr>
          <p:nvPr>
            <p:ph idx="1"/>
          </p:nvPr>
        </p:nvSpPr>
        <p:spPr>
          <a:xfrm>
            <a:off x="457200" y="3200400"/>
            <a:ext cx="8229600" cy="2925763"/>
          </a:xfrm>
        </p:spPr>
        <p:txBody>
          <a:bodyPr rtlCol="0">
            <a:normAutofit fontScale="85000" lnSpcReduction="10000"/>
          </a:bodyPr>
          <a:lstStyle/>
          <a:p>
            <a:pPr eaLnBrk="1" fontAlgn="auto" hangingPunct="1">
              <a:spcAft>
                <a:spcPts val="0"/>
              </a:spcAft>
              <a:buFont typeface="Arial" pitchFamily="34" charset="0"/>
              <a:buNone/>
              <a:defRPr/>
            </a:pPr>
            <a:r>
              <a:rPr lang="en-US" b="1" dirty="0" smtClean="0"/>
              <a:t>A. </a:t>
            </a:r>
            <a:r>
              <a:rPr lang="en-US" dirty="0" smtClean="0"/>
              <a:t>They keep their carrying capacity at a minimum level.</a:t>
            </a:r>
          </a:p>
          <a:p>
            <a:pPr eaLnBrk="1" fontAlgn="auto" hangingPunct="1">
              <a:spcAft>
                <a:spcPts val="0"/>
              </a:spcAft>
              <a:buFont typeface="Arial" pitchFamily="34" charset="0"/>
              <a:buNone/>
              <a:defRPr/>
            </a:pPr>
            <a:r>
              <a:rPr lang="en-US" b="1" dirty="0" smtClean="0"/>
              <a:t>B. </a:t>
            </a:r>
            <a:r>
              <a:rPr lang="en-US" dirty="0" smtClean="0"/>
              <a:t>They usually reproduce early in life.</a:t>
            </a:r>
          </a:p>
          <a:p>
            <a:pPr eaLnBrk="1" fontAlgn="auto" hangingPunct="1">
              <a:spcAft>
                <a:spcPts val="0"/>
              </a:spcAft>
              <a:buFont typeface="Arial" pitchFamily="34" charset="0"/>
              <a:buNone/>
              <a:defRPr/>
            </a:pPr>
            <a:r>
              <a:rPr lang="en-US" b="1" dirty="0" smtClean="0">
                <a:solidFill>
                  <a:srgbClr val="00B050"/>
                </a:solidFill>
              </a:rPr>
              <a:t>C. </a:t>
            </a:r>
            <a:r>
              <a:rPr lang="en-US" dirty="0" smtClean="0">
                <a:solidFill>
                  <a:srgbClr val="00B050"/>
                </a:solidFill>
              </a:rPr>
              <a:t>They are usually found in climax stages of succession.</a:t>
            </a:r>
          </a:p>
          <a:p>
            <a:pPr eaLnBrk="1" fontAlgn="auto" hangingPunct="1">
              <a:spcAft>
                <a:spcPts val="0"/>
              </a:spcAft>
              <a:buFont typeface="Arial" pitchFamily="34" charset="0"/>
              <a:buNone/>
              <a:defRPr/>
            </a:pPr>
            <a:r>
              <a:rPr lang="en-US" b="1" dirty="0" smtClean="0"/>
              <a:t>D. </a:t>
            </a:r>
            <a:r>
              <a:rPr lang="en-US" dirty="0" smtClean="0"/>
              <a:t>The are the dominant species in early stages of succession.</a:t>
            </a:r>
            <a:endParaRPr lang="en-US" b="1" dirty="0" smtClean="0"/>
          </a:p>
          <a:p>
            <a:pPr eaLnBrk="1" fontAlgn="auto" hangingPunct="1">
              <a:spcAft>
                <a:spcPts val="0"/>
              </a:spcAft>
              <a:buFont typeface="Arial" pitchFamily="34" charset="0"/>
              <a:buNone/>
              <a:defRPr/>
            </a:pPr>
            <a:r>
              <a:rPr lang="en-US" b="1" dirty="0" smtClean="0"/>
              <a:t>E. </a:t>
            </a:r>
            <a:r>
              <a:rPr lang="en-US" dirty="0" smtClean="0"/>
              <a:t>They have a short lifespan.</a:t>
            </a:r>
            <a:endParaRPr lang="en-US" b="1" dirty="0"/>
          </a:p>
        </p:txBody>
      </p:sp>
    </p:spTree>
    <p:extLst>
      <p:ext uri="{BB962C8B-B14F-4D97-AF65-F5344CB8AC3E}">
        <p14:creationId xmlns:p14="http://schemas.microsoft.com/office/powerpoint/2010/main" val="11310567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nchor="t">
            <a:spAutoFit/>
          </a:bodyPr>
          <a:lstStyle/>
          <a:p>
            <a:pPr eaLnBrk="1" hangingPunct="1"/>
            <a:r>
              <a:rPr lang="en-US" i="1" smtClean="0"/>
              <a:t>Fixed Action Patterns</a:t>
            </a:r>
            <a:endParaRPr lang="en-US" b="1" i="1" smtClean="0">
              <a:solidFill>
                <a:schemeClr val="tx1"/>
              </a:solidFill>
            </a:endParaRPr>
          </a:p>
        </p:txBody>
      </p:sp>
      <p:sp>
        <p:nvSpPr>
          <p:cNvPr id="4099" name="Rectangle 3"/>
          <p:cNvSpPr>
            <a:spLocks noGrp="1" noChangeArrowheads="1"/>
          </p:cNvSpPr>
          <p:nvPr>
            <p:ph type="body" idx="4294967295"/>
          </p:nvPr>
        </p:nvSpPr>
        <p:spPr>
          <a:xfrm>
            <a:off x="457200" y="1600200"/>
            <a:ext cx="8229600" cy="4043363"/>
          </a:xfrm>
        </p:spPr>
        <p:txBody>
          <a:bodyPr>
            <a:spAutoFit/>
          </a:bodyPr>
          <a:lstStyle/>
          <a:p>
            <a:pPr marL="350838" indent="-350838" eaLnBrk="1" hangingPunct="1"/>
            <a:r>
              <a:rPr lang="en-US" smtClean="0"/>
              <a:t>A fixed action pattern (FAP)</a:t>
            </a:r>
          </a:p>
          <a:p>
            <a:pPr marL="914400" lvl="1" indent="-449263" eaLnBrk="1" hangingPunct="1"/>
            <a:r>
              <a:rPr lang="en-US" smtClean="0"/>
              <a:t>Is a sequence of unlearned, innate behaviors that is unchangeable</a:t>
            </a:r>
          </a:p>
          <a:p>
            <a:pPr marL="914400" lvl="1" indent="-449263" eaLnBrk="1" hangingPunct="1"/>
            <a:r>
              <a:rPr lang="en-US" smtClean="0"/>
              <a:t>Once initiated, is usually carried to completion</a:t>
            </a:r>
          </a:p>
          <a:p>
            <a:pPr marL="350838" indent="-350838" eaLnBrk="1" hangingPunct="1"/>
            <a:r>
              <a:rPr lang="en-US" smtClean="0"/>
              <a:t>A FAP is triggered by an external sensory stimulus</a:t>
            </a:r>
          </a:p>
          <a:p>
            <a:pPr marL="914400" lvl="1" indent="-449263" eaLnBrk="1" hangingPunct="1"/>
            <a:r>
              <a:rPr lang="en-US" smtClean="0"/>
              <a:t>Known as a sign stimulus</a:t>
            </a:r>
          </a:p>
        </p:txBody>
      </p:sp>
      <p:grpSp>
        <p:nvGrpSpPr>
          <p:cNvPr id="4" name="Group 8"/>
          <p:cNvGrpSpPr>
            <a:grpSpLocks/>
          </p:cNvGrpSpPr>
          <p:nvPr/>
        </p:nvGrpSpPr>
        <p:grpSpPr bwMode="auto">
          <a:xfrm>
            <a:off x="5486400" y="4572000"/>
            <a:ext cx="2895600" cy="1828800"/>
            <a:chOff x="1104" y="1579"/>
            <a:chExt cx="3936" cy="2480"/>
          </a:xfrm>
        </p:grpSpPr>
        <p:sp>
          <p:nvSpPr>
            <p:cNvPr id="5" name="Text Box 4"/>
            <p:cNvSpPr txBox="1">
              <a:spLocks noChangeArrowheads="1"/>
            </p:cNvSpPr>
            <p:nvPr/>
          </p:nvSpPr>
          <p:spPr bwMode="auto">
            <a:xfrm>
              <a:off x="2731" y="3830"/>
              <a:ext cx="87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kumimoji="1" lang="en-US" sz="1400" b="1">
                  <a:sym typeface="Symbol" panose="05050102010706020507" pitchFamily="18" charset="2"/>
                </a:rPr>
                <a:t>Figure 51.3a</a:t>
              </a:r>
            </a:p>
          </p:txBody>
        </p:sp>
        <p:grpSp>
          <p:nvGrpSpPr>
            <p:cNvPr id="6" name="Group 7"/>
            <p:cNvGrpSpPr>
              <a:grpSpLocks/>
            </p:cNvGrpSpPr>
            <p:nvPr/>
          </p:nvGrpSpPr>
          <p:grpSpPr bwMode="auto">
            <a:xfrm>
              <a:off x="1104" y="1579"/>
              <a:ext cx="3936" cy="2278"/>
              <a:chOff x="1440" y="1632"/>
              <a:chExt cx="3936" cy="2278"/>
            </a:xfrm>
          </p:grpSpPr>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 y="1632"/>
                <a:ext cx="3936" cy="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noChangeArrowheads="1"/>
              </p:cNvSpPr>
              <p:nvPr/>
            </p:nvSpPr>
            <p:spPr bwMode="auto">
              <a:xfrm>
                <a:off x="1456" y="3703"/>
                <a:ext cx="3241"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kumimoji="1" lang="en-US" sz="1200" b="1">
                    <a:sym typeface="Symbol" panose="05050102010706020507" pitchFamily="18" charset="2"/>
                  </a:rPr>
                  <a:t>(a)</a:t>
                </a:r>
                <a:r>
                  <a:rPr kumimoji="1" lang="en-US" sz="1200">
                    <a:sym typeface="Symbol" panose="05050102010706020507" pitchFamily="18" charset="2"/>
                  </a:rPr>
                  <a:t> A male three-spined stickleback fish shows its red underside.</a:t>
                </a:r>
              </a:p>
            </p:txBody>
          </p:sp>
        </p:grpSp>
      </p:grpSp>
    </p:spTree>
    <p:extLst>
      <p:ext uri="{BB962C8B-B14F-4D97-AF65-F5344CB8AC3E}">
        <p14:creationId xmlns:p14="http://schemas.microsoft.com/office/powerpoint/2010/main" val="21948334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nchor="t">
            <a:spAutoFit/>
          </a:bodyPr>
          <a:lstStyle/>
          <a:p>
            <a:pPr eaLnBrk="1" hangingPunct="1"/>
            <a:endParaRPr lang="en-US" smtClean="0"/>
          </a:p>
        </p:txBody>
      </p:sp>
      <p:sp>
        <p:nvSpPr>
          <p:cNvPr id="6147" name="Rectangle 3"/>
          <p:cNvSpPr>
            <a:spLocks noGrp="1" noChangeArrowheads="1"/>
          </p:cNvSpPr>
          <p:nvPr>
            <p:ph type="body" idx="4294967295"/>
          </p:nvPr>
        </p:nvSpPr>
        <p:spPr>
          <a:xfrm>
            <a:off x="457200" y="1600200"/>
            <a:ext cx="8229600" cy="2387600"/>
          </a:xfrm>
        </p:spPr>
        <p:txBody>
          <a:bodyPr>
            <a:spAutoFit/>
          </a:bodyPr>
          <a:lstStyle/>
          <a:p>
            <a:pPr marL="350838" indent="-350838" eaLnBrk="1" hangingPunct="1"/>
            <a:r>
              <a:rPr lang="en-US" smtClean="0"/>
              <a:t>When presented with unrealistic models</a:t>
            </a:r>
          </a:p>
          <a:p>
            <a:pPr marL="914400" lvl="1" indent="-449263" eaLnBrk="1" hangingPunct="1"/>
            <a:r>
              <a:rPr lang="en-US" smtClean="0"/>
              <a:t>As long as some red is present, the attack behavior occurs</a:t>
            </a:r>
          </a:p>
        </p:txBody>
      </p:sp>
      <p:grpSp>
        <p:nvGrpSpPr>
          <p:cNvPr id="6148" name="Group 8"/>
          <p:cNvGrpSpPr>
            <a:grpSpLocks/>
          </p:cNvGrpSpPr>
          <p:nvPr/>
        </p:nvGrpSpPr>
        <p:grpSpPr bwMode="auto">
          <a:xfrm>
            <a:off x="4114800" y="2781300"/>
            <a:ext cx="5448300" cy="4076700"/>
            <a:chOff x="1584" y="1512"/>
            <a:chExt cx="3432" cy="2568"/>
          </a:xfrm>
        </p:grpSpPr>
        <p:sp>
          <p:nvSpPr>
            <p:cNvPr id="6149" name="Text Box 4"/>
            <p:cNvSpPr txBox="1">
              <a:spLocks noChangeArrowheads="1"/>
            </p:cNvSpPr>
            <p:nvPr/>
          </p:nvSpPr>
          <p:spPr bwMode="auto">
            <a:xfrm>
              <a:off x="2768" y="3888"/>
              <a:ext cx="77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kumimoji="1" lang="en-US" sz="1400" b="1">
                  <a:sym typeface="Symbol" panose="05050102010706020507" pitchFamily="18" charset="2"/>
                </a:rPr>
                <a:t>Figure 51.3b</a:t>
              </a:r>
            </a:p>
          </p:txBody>
        </p:sp>
        <p:grpSp>
          <p:nvGrpSpPr>
            <p:cNvPr id="6150" name="Group 7"/>
            <p:cNvGrpSpPr>
              <a:grpSpLocks/>
            </p:cNvGrpSpPr>
            <p:nvPr/>
          </p:nvGrpSpPr>
          <p:grpSpPr bwMode="auto">
            <a:xfrm>
              <a:off x="1584" y="1512"/>
              <a:ext cx="3432" cy="2419"/>
              <a:chOff x="1584" y="1512"/>
              <a:chExt cx="3432" cy="2419"/>
            </a:xfrm>
          </p:grpSpPr>
          <p:pic>
            <p:nvPicPr>
              <p:cNvPr id="615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 y="1512"/>
                <a:ext cx="2907" cy="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10" name="Text Box 6"/>
              <p:cNvSpPr txBox="1">
                <a:spLocks noChangeArrowheads="1"/>
              </p:cNvSpPr>
              <p:nvPr/>
            </p:nvSpPr>
            <p:spPr bwMode="auto">
              <a:xfrm>
                <a:off x="1608" y="3528"/>
                <a:ext cx="3408" cy="403"/>
              </a:xfrm>
              <a:prstGeom prst="rect">
                <a:avLst/>
              </a:prstGeom>
              <a:noFill/>
              <a:ln w="25400">
                <a:noFill/>
                <a:miter lim="800000"/>
                <a:headEnd/>
                <a:tailEnd/>
              </a:ln>
              <a:effectLst/>
            </p:spPr>
            <p:txBody>
              <a:bodyPr lIns="92075" tIns="46038" rIns="92075" bIns="46038" anchor="ctr">
                <a:spAutoFit/>
              </a:bodyPr>
              <a:lstStyle/>
              <a:p>
                <a:pPr marL="242888" indent="-242888">
                  <a:defRPr/>
                </a:pPr>
                <a:r>
                  <a:rPr kumimoji="1" lang="en-US" sz="1200" b="1">
                    <a:latin typeface="Arial" charset="0"/>
                    <a:cs typeface="+mn-cs"/>
                    <a:sym typeface="Symbol" charset="2"/>
                  </a:rPr>
                  <a:t>(b)</a:t>
                </a:r>
                <a:r>
                  <a:rPr kumimoji="1" lang="en-US" sz="1200">
                    <a:effectLst>
                      <a:outerShdw blurRad="38100" dist="38100" dir="2700000" algn="tl">
                        <a:srgbClr val="C0C0C0"/>
                      </a:outerShdw>
                    </a:effectLst>
                    <a:latin typeface="Arial" charset="0"/>
                    <a:cs typeface="+mn-cs"/>
                    <a:sym typeface="Symbol" charset="2"/>
                  </a:rPr>
                  <a:t> The realistic model at the top, without a red underside, produces no aggressive response in a male three-spined stickleback fish. The</a:t>
                </a:r>
                <a:br>
                  <a:rPr kumimoji="1" lang="en-US" sz="1200">
                    <a:effectLst>
                      <a:outerShdw blurRad="38100" dist="38100" dir="2700000" algn="tl">
                        <a:srgbClr val="C0C0C0"/>
                      </a:outerShdw>
                    </a:effectLst>
                    <a:latin typeface="Arial" charset="0"/>
                    <a:cs typeface="+mn-cs"/>
                    <a:sym typeface="Symbol" charset="2"/>
                  </a:rPr>
                </a:br>
                <a:r>
                  <a:rPr kumimoji="1" lang="en-US" sz="1200">
                    <a:effectLst>
                      <a:outerShdw blurRad="38100" dist="38100" dir="2700000" algn="tl">
                        <a:srgbClr val="C0C0C0"/>
                      </a:outerShdw>
                    </a:effectLst>
                    <a:latin typeface="Arial" charset="0"/>
                    <a:cs typeface="+mn-cs"/>
                    <a:sym typeface="Symbol" charset="2"/>
                  </a:rPr>
                  <a:t>other models, with red undersides, produce strong responses.</a:t>
                </a:r>
              </a:p>
            </p:txBody>
          </p:sp>
        </p:grpSp>
      </p:grpSp>
    </p:spTree>
    <p:extLst>
      <p:ext uri="{BB962C8B-B14F-4D97-AF65-F5344CB8AC3E}">
        <p14:creationId xmlns:p14="http://schemas.microsoft.com/office/powerpoint/2010/main" val="41217262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nchor="t">
            <a:spAutoFit/>
          </a:bodyPr>
          <a:lstStyle/>
          <a:p>
            <a:pPr eaLnBrk="1" hangingPunct="1"/>
            <a:r>
              <a:rPr lang="en-US" i="1" smtClean="0"/>
              <a:t>Imprinting</a:t>
            </a:r>
            <a:endParaRPr lang="en-US" b="1" smtClean="0">
              <a:solidFill>
                <a:schemeClr val="tx1"/>
              </a:solidFill>
            </a:endParaRPr>
          </a:p>
        </p:txBody>
      </p:sp>
      <p:sp>
        <p:nvSpPr>
          <p:cNvPr id="8195" name="Rectangle 3"/>
          <p:cNvSpPr>
            <a:spLocks noGrp="1" noChangeArrowheads="1"/>
          </p:cNvSpPr>
          <p:nvPr>
            <p:ph type="body" idx="4294967295"/>
          </p:nvPr>
        </p:nvSpPr>
        <p:spPr>
          <a:xfrm>
            <a:off x="457200" y="1600200"/>
            <a:ext cx="8229600" cy="2387600"/>
          </a:xfrm>
        </p:spPr>
        <p:txBody>
          <a:bodyPr>
            <a:spAutoFit/>
          </a:bodyPr>
          <a:lstStyle/>
          <a:p>
            <a:pPr marL="350838" indent="-350838" eaLnBrk="1" hangingPunct="1"/>
            <a:r>
              <a:rPr lang="en-US" smtClean="0"/>
              <a:t>Imprinting is a type of behavior</a:t>
            </a:r>
          </a:p>
          <a:p>
            <a:pPr marL="914400" lvl="1" indent="-449263" eaLnBrk="1" hangingPunct="1"/>
            <a:r>
              <a:rPr lang="en-US" smtClean="0"/>
              <a:t>That includes both learning and innate components and is generally irreversible</a:t>
            </a:r>
          </a:p>
        </p:txBody>
      </p:sp>
      <p:sp>
        <p:nvSpPr>
          <p:cNvPr id="8196" name="Rectangle 4"/>
          <p:cNvSpPr>
            <a:spLocks noChangeArrowheads="1"/>
          </p:cNvSpPr>
          <p:nvPr/>
        </p:nvSpPr>
        <p:spPr bwMode="auto">
          <a:xfrm>
            <a:off x="533400" y="3657600"/>
            <a:ext cx="8001000" cy="23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t>Imprinting is distinguished from other types of learning by a sensitive period</a:t>
            </a:r>
          </a:p>
          <a:p>
            <a:pPr lvl="1" eaLnBrk="1" hangingPunct="1"/>
            <a:r>
              <a:rPr lang="en-US" sz="2400"/>
              <a:t>A limited phase in an animal’s development that is the only time when certain behaviors can be learned</a:t>
            </a:r>
          </a:p>
          <a:p>
            <a:pPr eaLnBrk="1" hangingPunct="1"/>
            <a:endParaRPr lang="en-US"/>
          </a:p>
          <a:p>
            <a:pPr eaLnBrk="1" hangingPunct="1"/>
            <a:r>
              <a:rPr lang="en-US"/>
              <a:t>An example of imprinting is young geese</a:t>
            </a:r>
          </a:p>
          <a:p>
            <a:pPr lvl="1" eaLnBrk="1" hangingPunct="1"/>
            <a:r>
              <a:rPr lang="en-US"/>
              <a:t>Following their mother</a:t>
            </a: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5388462"/>
            <a:ext cx="3040712" cy="129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70648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smtClean="0"/>
          </a:p>
        </p:txBody>
      </p:sp>
      <p:sp>
        <p:nvSpPr>
          <p:cNvPr id="19459" name="Rectangle 3"/>
          <p:cNvSpPr>
            <a:spLocks noGrp="1" noChangeArrowheads="1"/>
          </p:cNvSpPr>
          <p:nvPr>
            <p:ph type="body" idx="1"/>
          </p:nvPr>
        </p:nvSpPr>
        <p:spPr/>
        <p:txBody>
          <a:bodyPr/>
          <a:lstStyle/>
          <a:p>
            <a:pPr eaLnBrk="1" hangingPunct="1">
              <a:lnSpc>
                <a:spcPct val="90000"/>
              </a:lnSpc>
            </a:pPr>
            <a:r>
              <a:rPr lang="en-US" sz="2800" b="1" dirty="0" smtClean="0"/>
              <a:t>Operant conditioning</a:t>
            </a:r>
            <a:r>
              <a:rPr lang="en-US" sz="2800" dirty="0" smtClean="0"/>
              <a:t> is a form of </a:t>
            </a:r>
            <a:r>
              <a:rPr lang="en-US" sz="2800" dirty="0" smtClean="0">
                <a:hlinkClick r:id="rId2" tooltip="Psychology"/>
              </a:rPr>
              <a:t>psychological</a:t>
            </a:r>
            <a:r>
              <a:rPr lang="en-US" sz="2800" dirty="0" smtClean="0"/>
              <a:t> </a:t>
            </a:r>
            <a:r>
              <a:rPr lang="en-US" sz="2800" dirty="0" smtClean="0">
                <a:hlinkClick r:id="rId3" tooltip="Learning"/>
              </a:rPr>
              <a:t>learning</a:t>
            </a:r>
            <a:r>
              <a:rPr lang="en-US" sz="2800" dirty="0" smtClean="0"/>
              <a:t> where an individual modifies the occurrence and form of its own </a:t>
            </a:r>
            <a:r>
              <a:rPr lang="en-US" sz="2800" dirty="0" smtClean="0">
                <a:hlinkClick r:id="rId4" tooltip="Behavior"/>
              </a:rPr>
              <a:t>behavior</a:t>
            </a:r>
            <a:r>
              <a:rPr lang="en-US" sz="2800" dirty="0" smtClean="0"/>
              <a:t> due to the </a:t>
            </a:r>
            <a:r>
              <a:rPr lang="en-US" sz="2800" dirty="0" smtClean="0">
                <a:hlinkClick r:id="rId5" tooltip="Association (psychology)"/>
              </a:rPr>
              <a:t>association</a:t>
            </a:r>
            <a:r>
              <a:rPr lang="en-US" sz="2800" dirty="0" smtClean="0"/>
              <a:t> of the behavior with a </a:t>
            </a:r>
            <a:r>
              <a:rPr lang="en-US" sz="2800" dirty="0" smtClean="0">
                <a:hlinkClick r:id="rId6" tooltip="Stimulus (psychology)"/>
              </a:rPr>
              <a:t>stimulus</a:t>
            </a:r>
            <a:r>
              <a:rPr lang="en-US" sz="2800" dirty="0" smtClean="0"/>
              <a:t>. </a:t>
            </a:r>
          </a:p>
          <a:p>
            <a:pPr eaLnBrk="1" hangingPunct="1">
              <a:lnSpc>
                <a:spcPct val="90000"/>
              </a:lnSpc>
            </a:pPr>
            <a:endParaRPr lang="en-US" sz="2800" dirty="0" smtClean="0"/>
          </a:p>
          <a:p>
            <a:pPr eaLnBrk="1" hangingPunct="1">
              <a:lnSpc>
                <a:spcPct val="90000"/>
              </a:lnSpc>
            </a:pPr>
            <a:r>
              <a:rPr lang="en-US" sz="2800" dirty="0" smtClean="0"/>
              <a:t>Operant conditioning is distinguished from </a:t>
            </a:r>
            <a:r>
              <a:rPr lang="en-US" sz="4400" dirty="0" smtClean="0">
                <a:hlinkClick r:id="rId7" tooltip="Classical conditioning"/>
              </a:rPr>
              <a:t>classical conditioning</a:t>
            </a:r>
            <a:r>
              <a:rPr lang="en-US" sz="2800" dirty="0" smtClean="0"/>
              <a:t> (also called respondent conditioning) in that operant conditioning deals with the </a:t>
            </a:r>
            <a:r>
              <a:rPr lang="en-US" sz="2800" dirty="0" smtClean="0">
                <a:hlinkClick r:id="rId8" tooltip="Behavior modification"/>
              </a:rPr>
              <a:t>modification of "voluntary behavior"</a:t>
            </a:r>
            <a:r>
              <a:rPr lang="en-US" sz="2800" dirty="0" smtClean="0"/>
              <a:t> or operant behavior </a:t>
            </a:r>
          </a:p>
        </p:txBody>
      </p:sp>
    </p:spTree>
    <p:extLst>
      <p:ext uri="{BB962C8B-B14F-4D97-AF65-F5344CB8AC3E}">
        <p14:creationId xmlns:p14="http://schemas.microsoft.com/office/powerpoint/2010/main" val="4294870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228600"/>
            <a:ext cx="8229600" cy="1371600"/>
          </a:xfrm>
        </p:spPr>
        <p:txBody>
          <a:bodyPr>
            <a:noAutofit/>
          </a:bodyPr>
          <a:lstStyle/>
          <a:p>
            <a:pPr algn="l" eaLnBrk="1" hangingPunct="1"/>
            <a:r>
              <a:rPr lang="en-US" sz="4000" dirty="0" smtClean="0"/>
              <a:t>Q1: Which of the following offers the best description of neural transmission across a mammalian synaptic gap?</a:t>
            </a:r>
          </a:p>
        </p:txBody>
      </p:sp>
      <p:sp>
        <p:nvSpPr>
          <p:cNvPr id="2051" name="Rectangle 3"/>
          <p:cNvSpPr>
            <a:spLocks noGrp="1" noChangeArrowheads="1"/>
          </p:cNvSpPr>
          <p:nvPr>
            <p:ph type="body" idx="1"/>
          </p:nvPr>
        </p:nvSpPr>
        <p:spPr>
          <a:xfrm>
            <a:off x="381000" y="2332037"/>
            <a:ext cx="8229600" cy="4525963"/>
          </a:xfrm>
        </p:spPr>
        <p:txBody>
          <a:bodyPr>
            <a:normAutofit/>
          </a:bodyPr>
          <a:lstStyle/>
          <a:p>
            <a:pPr marL="609600" indent="-609600" eaLnBrk="1" hangingPunct="1">
              <a:buFontTx/>
              <a:buAutoNum type="alphaUcParenBoth"/>
            </a:pPr>
            <a:r>
              <a:rPr lang="en-US" sz="2400" dirty="0" smtClean="0"/>
              <a:t>Neural impulses involve the flow of K+ and Na+ across the gap.</a:t>
            </a:r>
          </a:p>
          <a:p>
            <a:pPr marL="609600" indent="-609600" eaLnBrk="1" hangingPunct="1">
              <a:buFontTx/>
              <a:buAutoNum type="alphaUcParenBoth"/>
            </a:pPr>
            <a:r>
              <a:rPr lang="en-US" sz="2400" dirty="0" smtClean="0"/>
              <a:t>Neural impulses travel across the gap as electrical currents.</a:t>
            </a:r>
          </a:p>
          <a:p>
            <a:pPr marL="609600" indent="-609600" eaLnBrk="1" hangingPunct="1">
              <a:buFontTx/>
              <a:buAutoNum type="alphaUcParenBoth"/>
            </a:pPr>
            <a:r>
              <a:rPr lang="en-US" sz="2400" dirty="0" smtClean="0"/>
              <a:t>Neural impulses cause the release of chemicals that diffuse across the gap.</a:t>
            </a:r>
          </a:p>
          <a:p>
            <a:pPr marL="609600" indent="-609600" eaLnBrk="1" hangingPunct="1">
              <a:buFontTx/>
              <a:buAutoNum type="alphaUcParenBoth"/>
            </a:pPr>
            <a:r>
              <a:rPr lang="en-US" sz="2400" dirty="0" smtClean="0"/>
              <a:t>Neural impulses travel across the gap in both directions.</a:t>
            </a:r>
          </a:p>
          <a:p>
            <a:pPr marL="609600" indent="-609600" eaLnBrk="1" hangingPunct="1">
              <a:buFontTx/>
              <a:buAutoNum type="alphaUcParenBoth"/>
            </a:pPr>
            <a:r>
              <a:rPr lang="en-US" sz="2400" dirty="0" smtClean="0"/>
              <a:t>The calcium within the axons and dendrites of nerves adjacent to a synapse acts as the neurotransmitter. </a:t>
            </a:r>
          </a:p>
        </p:txBody>
      </p:sp>
    </p:spTree>
    <p:extLst>
      <p:ext uri="{BB962C8B-B14F-4D97-AF65-F5344CB8AC3E}">
        <p14:creationId xmlns:p14="http://schemas.microsoft.com/office/powerpoint/2010/main" val="41888061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52400" y="274638"/>
            <a:ext cx="8534400" cy="3001962"/>
          </a:xfrm>
        </p:spPr>
        <p:txBody>
          <a:bodyPr/>
          <a:lstStyle/>
          <a:p>
            <a:pPr eaLnBrk="1" hangingPunct="1"/>
            <a:r>
              <a:rPr lang="en-US" sz="3200" b="1" dirty="0" smtClean="0"/>
              <a:t>Question 9: </a:t>
            </a:r>
            <a:r>
              <a:rPr lang="en-US" sz="3200" dirty="0" smtClean="0"/>
              <a:t>If young male zebra finches are raised by foster parents of another species, the Bengalese finch, they will court female Bengalese finch instead of females of their own species.  This behavior results from which of the following?  </a:t>
            </a:r>
          </a:p>
        </p:txBody>
      </p:sp>
      <p:sp>
        <p:nvSpPr>
          <p:cNvPr id="23554" name="Content Placeholder 2"/>
          <p:cNvSpPr>
            <a:spLocks noGrp="1"/>
          </p:cNvSpPr>
          <p:nvPr>
            <p:ph idx="1"/>
          </p:nvPr>
        </p:nvSpPr>
        <p:spPr>
          <a:xfrm>
            <a:off x="457200" y="3200400"/>
            <a:ext cx="8229600" cy="2925763"/>
          </a:xfrm>
        </p:spPr>
        <p:txBody>
          <a:bodyPr/>
          <a:lstStyle/>
          <a:p>
            <a:pPr eaLnBrk="1" hangingPunct="1">
              <a:buFont typeface="Arial" charset="0"/>
              <a:buNone/>
            </a:pPr>
            <a:r>
              <a:rPr lang="en-US" smtClean="0"/>
              <a:t>A. Imprinting</a:t>
            </a:r>
          </a:p>
          <a:p>
            <a:pPr eaLnBrk="1" hangingPunct="1">
              <a:buFont typeface="Arial" charset="0"/>
              <a:buNone/>
            </a:pPr>
            <a:r>
              <a:rPr lang="en-US" smtClean="0"/>
              <a:t>B. Habituation</a:t>
            </a:r>
          </a:p>
          <a:p>
            <a:pPr eaLnBrk="1" hangingPunct="1">
              <a:buFont typeface="Arial" charset="0"/>
              <a:buNone/>
            </a:pPr>
            <a:r>
              <a:rPr lang="en-US" smtClean="0"/>
              <a:t>C. Conditioning</a:t>
            </a:r>
          </a:p>
          <a:p>
            <a:pPr eaLnBrk="1" hangingPunct="1">
              <a:buFont typeface="Arial" charset="0"/>
              <a:buNone/>
            </a:pPr>
            <a:r>
              <a:rPr lang="en-US" smtClean="0"/>
              <a:t>D. Reinforcement</a:t>
            </a:r>
          </a:p>
          <a:p>
            <a:pPr eaLnBrk="1" hangingPunct="1">
              <a:buFont typeface="Arial" charset="0"/>
              <a:buNone/>
            </a:pPr>
            <a:r>
              <a:rPr lang="en-US" smtClean="0"/>
              <a:t>E. Pheromones</a:t>
            </a:r>
          </a:p>
        </p:txBody>
      </p:sp>
    </p:spTree>
    <p:extLst>
      <p:ext uri="{BB962C8B-B14F-4D97-AF65-F5344CB8AC3E}">
        <p14:creationId xmlns:p14="http://schemas.microsoft.com/office/powerpoint/2010/main" val="37148892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52400" y="274638"/>
            <a:ext cx="8534400" cy="3001962"/>
          </a:xfrm>
        </p:spPr>
        <p:txBody>
          <a:bodyPr/>
          <a:lstStyle/>
          <a:p>
            <a:pPr eaLnBrk="1" hangingPunct="1"/>
            <a:r>
              <a:rPr lang="en-US" sz="3200" b="1" dirty="0" smtClean="0"/>
              <a:t>Question 9: </a:t>
            </a:r>
            <a:r>
              <a:rPr lang="en-US" sz="3200" dirty="0" smtClean="0"/>
              <a:t>If young male zebra finches are raised by foster parents of another species, the Bengalese finch, they will court female Bengalese finch instead of females of their own species.  This behavior results from which of the following?  </a:t>
            </a:r>
          </a:p>
        </p:txBody>
      </p:sp>
      <p:sp>
        <p:nvSpPr>
          <p:cNvPr id="24578" name="Content Placeholder 2"/>
          <p:cNvSpPr>
            <a:spLocks noGrp="1"/>
          </p:cNvSpPr>
          <p:nvPr>
            <p:ph idx="1"/>
          </p:nvPr>
        </p:nvSpPr>
        <p:spPr>
          <a:xfrm>
            <a:off x="457200" y="3200400"/>
            <a:ext cx="8229600" cy="2925763"/>
          </a:xfrm>
        </p:spPr>
        <p:txBody>
          <a:bodyPr/>
          <a:lstStyle/>
          <a:p>
            <a:pPr eaLnBrk="1" hangingPunct="1">
              <a:buFont typeface="Arial" charset="0"/>
              <a:buNone/>
            </a:pPr>
            <a:r>
              <a:rPr lang="en-US" smtClean="0"/>
              <a:t>A. </a:t>
            </a:r>
            <a:r>
              <a:rPr lang="en-US" smtClean="0">
                <a:solidFill>
                  <a:srgbClr val="00B050"/>
                </a:solidFill>
              </a:rPr>
              <a:t>Imprinting</a:t>
            </a:r>
          </a:p>
          <a:p>
            <a:pPr eaLnBrk="1" hangingPunct="1">
              <a:buFont typeface="Arial" charset="0"/>
              <a:buNone/>
            </a:pPr>
            <a:r>
              <a:rPr lang="en-US" smtClean="0"/>
              <a:t>B. Habituation</a:t>
            </a:r>
          </a:p>
          <a:p>
            <a:pPr eaLnBrk="1" hangingPunct="1">
              <a:buFont typeface="Arial" charset="0"/>
              <a:buNone/>
            </a:pPr>
            <a:r>
              <a:rPr lang="en-US" smtClean="0"/>
              <a:t>C. Conditioning</a:t>
            </a:r>
          </a:p>
          <a:p>
            <a:pPr eaLnBrk="1" hangingPunct="1">
              <a:buFont typeface="Arial" charset="0"/>
              <a:buNone/>
            </a:pPr>
            <a:r>
              <a:rPr lang="en-US" smtClean="0"/>
              <a:t>D. Reinforcement</a:t>
            </a:r>
          </a:p>
          <a:p>
            <a:pPr eaLnBrk="1" hangingPunct="1">
              <a:buFont typeface="Arial" charset="0"/>
              <a:buNone/>
            </a:pPr>
            <a:r>
              <a:rPr lang="en-US" smtClean="0"/>
              <a:t>E. Pheromones</a:t>
            </a:r>
          </a:p>
        </p:txBody>
      </p:sp>
    </p:spTree>
    <p:extLst>
      <p:ext uri="{BB962C8B-B14F-4D97-AF65-F5344CB8AC3E}">
        <p14:creationId xmlns:p14="http://schemas.microsoft.com/office/powerpoint/2010/main" val="5840103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rtlCol="0">
            <a:normAutofit fontScale="90000"/>
          </a:bodyPr>
          <a:lstStyle/>
          <a:p>
            <a:pPr algn="l" eaLnBrk="1" fontAlgn="auto" hangingPunct="1">
              <a:spcAft>
                <a:spcPts val="0"/>
              </a:spcAft>
              <a:defRPr/>
            </a:pPr>
            <a:r>
              <a:rPr lang="en-US" dirty="0" smtClean="0"/>
              <a:t/>
            </a:r>
            <a:br>
              <a:rPr lang="en-US" dirty="0" smtClean="0"/>
            </a:br>
            <a:r>
              <a:rPr lang="en-US" b="1" dirty="0" smtClean="0"/>
              <a:t>Question 10:</a:t>
            </a:r>
            <a:r>
              <a:rPr lang="en-US" dirty="0" smtClean="0"/>
              <a:t> All of the following statements concerning characteristics of predator-prey relationships are correct EXCEPT:</a:t>
            </a:r>
            <a:endParaRPr lang="en-US" dirty="0"/>
          </a:p>
        </p:txBody>
      </p:sp>
      <p:sp>
        <p:nvSpPr>
          <p:cNvPr id="3" name="Content Placeholder 2"/>
          <p:cNvSpPr>
            <a:spLocks noGrp="1"/>
          </p:cNvSpPr>
          <p:nvPr>
            <p:ph idx="1"/>
          </p:nvPr>
        </p:nvSpPr>
        <p:spPr>
          <a:xfrm>
            <a:off x="457200" y="3200400"/>
            <a:ext cx="8229600" cy="2925763"/>
          </a:xfrm>
        </p:spPr>
        <p:txBody>
          <a:bodyPr rtlCol="0">
            <a:normAutofit fontScale="70000" lnSpcReduction="20000"/>
          </a:bodyPr>
          <a:lstStyle/>
          <a:p>
            <a:pPr eaLnBrk="1" fontAlgn="auto" hangingPunct="1">
              <a:spcAft>
                <a:spcPts val="0"/>
              </a:spcAft>
              <a:buFont typeface="Arial" pitchFamily="34" charset="0"/>
              <a:buNone/>
              <a:defRPr/>
            </a:pPr>
            <a:r>
              <a:rPr lang="en-US" dirty="0" smtClean="0"/>
              <a:t>A. A rise in the population of prey is often followed by a rise in the population of predators.</a:t>
            </a:r>
          </a:p>
          <a:p>
            <a:pPr eaLnBrk="1" fontAlgn="auto" hangingPunct="1">
              <a:spcAft>
                <a:spcPts val="0"/>
              </a:spcAft>
              <a:buFont typeface="Arial" pitchFamily="34" charset="0"/>
              <a:buNone/>
              <a:defRPr/>
            </a:pPr>
            <a:r>
              <a:rPr lang="en-US" dirty="0" smtClean="0"/>
              <a:t>B. A rise in the population of predators is followed by a decrease in the population of prey.</a:t>
            </a:r>
          </a:p>
          <a:p>
            <a:pPr eaLnBrk="1" fontAlgn="auto" hangingPunct="1">
              <a:spcAft>
                <a:spcPts val="0"/>
              </a:spcAft>
              <a:buFont typeface="Arial" pitchFamily="34" charset="0"/>
              <a:buNone/>
              <a:defRPr/>
            </a:pPr>
            <a:r>
              <a:rPr lang="en-US" dirty="0" smtClean="0"/>
              <a:t>C. Camouflage is an adaptation that protects prey.</a:t>
            </a:r>
          </a:p>
          <a:p>
            <a:pPr eaLnBrk="1" fontAlgn="auto" hangingPunct="1">
              <a:spcAft>
                <a:spcPts val="0"/>
              </a:spcAft>
              <a:buFont typeface="Arial" pitchFamily="34" charset="0"/>
              <a:buNone/>
              <a:defRPr/>
            </a:pPr>
            <a:r>
              <a:rPr lang="en-US" dirty="0" smtClean="0"/>
              <a:t>D. The production of large number of offspring within very short periods of time ensures the survival of some prey populations</a:t>
            </a:r>
          </a:p>
          <a:p>
            <a:pPr eaLnBrk="1" fontAlgn="auto" hangingPunct="1">
              <a:spcAft>
                <a:spcPts val="0"/>
              </a:spcAft>
              <a:buFont typeface="Arial" pitchFamily="34" charset="0"/>
              <a:buNone/>
              <a:defRPr/>
            </a:pPr>
            <a:r>
              <a:rPr lang="en-US" dirty="0" smtClean="0"/>
              <a:t>E. The population of predators most often eliminates the population of prey.</a:t>
            </a:r>
            <a:endParaRPr lang="en-US" dirty="0"/>
          </a:p>
        </p:txBody>
      </p:sp>
    </p:spTree>
    <p:extLst>
      <p:ext uri="{BB962C8B-B14F-4D97-AF65-F5344CB8AC3E}">
        <p14:creationId xmlns:p14="http://schemas.microsoft.com/office/powerpoint/2010/main" val="12710083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rtlCol="0">
            <a:normAutofit fontScale="90000"/>
          </a:bodyPr>
          <a:lstStyle/>
          <a:p>
            <a:pPr algn="l" eaLnBrk="1" fontAlgn="auto" hangingPunct="1">
              <a:spcAft>
                <a:spcPts val="0"/>
              </a:spcAft>
              <a:defRPr/>
            </a:pPr>
            <a:r>
              <a:rPr lang="en-US" dirty="0" smtClean="0"/>
              <a:t/>
            </a:r>
            <a:br>
              <a:rPr lang="en-US" dirty="0" smtClean="0"/>
            </a:br>
            <a:r>
              <a:rPr lang="en-US" dirty="0" smtClean="0"/>
              <a:t>All of the following statements concerning characteristics of predator-prey relationships are correct EXCEPT:</a:t>
            </a:r>
            <a:endParaRPr lang="en-US" dirty="0"/>
          </a:p>
        </p:txBody>
      </p:sp>
      <p:sp>
        <p:nvSpPr>
          <p:cNvPr id="3" name="Content Placeholder 2"/>
          <p:cNvSpPr>
            <a:spLocks noGrp="1"/>
          </p:cNvSpPr>
          <p:nvPr>
            <p:ph idx="1"/>
          </p:nvPr>
        </p:nvSpPr>
        <p:spPr>
          <a:xfrm>
            <a:off x="457200" y="3200400"/>
            <a:ext cx="8229600" cy="2925763"/>
          </a:xfrm>
        </p:spPr>
        <p:txBody>
          <a:bodyPr rtlCol="0">
            <a:normAutofit fontScale="70000" lnSpcReduction="20000"/>
          </a:bodyPr>
          <a:lstStyle/>
          <a:p>
            <a:pPr eaLnBrk="1" fontAlgn="auto" hangingPunct="1">
              <a:spcAft>
                <a:spcPts val="0"/>
              </a:spcAft>
              <a:buFont typeface="Arial" pitchFamily="34" charset="0"/>
              <a:buNone/>
              <a:defRPr/>
            </a:pPr>
            <a:r>
              <a:rPr lang="en-US" dirty="0" smtClean="0"/>
              <a:t>A. A rise in the population of prey is often followed by a rise in the population of predators.</a:t>
            </a:r>
          </a:p>
          <a:p>
            <a:pPr eaLnBrk="1" fontAlgn="auto" hangingPunct="1">
              <a:spcAft>
                <a:spcPts val="0"/>
              </a:spcAft>
              <a:buFont typeface="Arial" pitchFamily="34" charset="0"/>
              <a:buNone/>
              <a:defRPr/>
            </a:pPr>
            <a:r>
              <a:rPr lang="en-US" dirty="0" smtClean="0"/>
              <a:t>B. A rise in the population of predators is followed by a decrease in the population of prey.</a:t>
            </a:r>
          </a:p>
          <a:p>
            <a:pPr eaLnBrk="1" fontAlgn="auto" hangingPunct="1">
              <a:spcAft>
                <a:spcPts val="0"/>
              </a:spcAft>
              <a:buFont typeface="Arial" pitchFamily="34" charset="0"/>
              <a:buNone/>
              <a:defRPr/>
            </a:pPr>
            <a:r>
              <a:rPr lang="en-US" dirty="0" smtClean="0"/>
              <a:t>C. Camouflage is an adaptation that protects prey.</a:t>
            </a:r>
          </a:p>
          <a:p>
            <a:pPr eaLnBrk="1" fontAlgn="auto" hangingPunct="1">
              <a:spcAft>
                <a:spcPts val="0"/>
              </a:spcAft>
              <a:buFont typeface="Arial" pitchFamily="34" charset="0"/>
              <a:buNone/>
              <a:defRPr/>
            </a:pPr>
            <a:r>
              <a:rPr lang="en-US" dirty="0" smtClean="0"/>
              <a:t>D. The production of large number of offspring within very short periods of time ensures the survival of some prey populations</a:t>
            </a:r>
          </a:p>
          <a:p>
            <a:pPr eaLnBrk="1" fontAlgn="auto" hangingPunct="1">
              <a:spcAft>
                <a:spcPts val="0"/>
              </a:spcAft>
              <a:buFont typeface="Arial" pitchFamily="34" charset="0"/>
              <a:buNone/>
              <a:defRPr/>
            </a:pPr>
            <a:r>
              <a:rPr lang="en-US" b="1" dirty="0" smtClean="0">
                <a:solidFill>
                  <a:srgbClr val="92D050"/>
                </a:solidFill>
              </a:rPr>
              <a:t>E. The population of predators most often eliminates the population of prey.</a:t>
            </a:r>
            <a:endParaRPr lang="en-US" b="1" dirty="0">
              <a:solidFill>
                <a:srgbClr val="92D050"/>
              </a:solidFill>
            </a:endParaRPr>
          </a:p>
        </p:txBody>
      </p:sp>
    </p:spTree>
    <p:extLst>
      <p:ext uri="{BB962C8B-B14F-4D97-AF65-F5344CB8AC3E}">
        <p14:creationId xmlns:p14="http://schemas.microsoft.com/office/powerpoint/2010/main" val="4206562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228600"/>
            <a:ext cx="8229600" cy="1371600"/>
          </a:xfrm>
        </p:spPr>
        <p:txBody>
          <a:bodyPr>
            <a:noAutofit/>
          </a:bodyPr>
          <a:lstStyle/>
          <a:p>
            <a:pPr algn="l" eaLnBrk="1" hangingPunct="1"/>
            <a:r>
              <a:rPr lang="en-US" sz="4000" dirty="0" smtClean="0"/>
              <a:t>Which of the following offers the best description of neural transmission across a mammalian synaptic gap?</a:t>
            </a:r>
          </a:p>
        </p:txBody>
      </p:sp>
      <p:sp>
        <p:nvSpPr>
          <p:cNvPr id="2051" name="Rectangle 3"/>
          <p:cNvSpPr>
            <a:spLocks noGrp="1" noChangeArrowheads="1"/>
          </p:cNvSpPr>
          <p:nvPr>
            <p:ph type="body" idx="1"/>
          </p:nvPr>
        </p:nvSpPr>
        <p:spPr>
          <a:xfrm>
            <a:off x="381000" y="2332037"/>
            <a:ext cx="8229600" cy="4525963"/>
          </a:xfrm>
        </p:spPr>
        <p:txBody>
          <a:bodyPr>
            <a:normAutofit/>
          </a:bodyPr>
          <a:lstStyle/>
          <a:p>
            <a:pPr marL="609600" indent="-609600" eaLnBrk="1" hangingPunct="1">
              <a:buFontTx/>
              <a:buAutoNum type="alphaUcParenBoth"/>
            </a:pPr>
            <a:r>
              <a:rPr lang="en-US" sz="2400" dirty="0" smtClean="0"/>
              <a:t>Neural impulses involve the flow of K+ and Na+ across the gap.</a:t>
            </a:r>
          </a:p>
          <a:p>
            <a:pPr marL="609600" indent="-609600" eaLnBrk="1" hangingPunct="1">
              <a:buFontTx/>
              <a:buAutoNum type="alphaUcParenBoth"/>
            </a:pPr>
            <a:r>
              <a:rPr lang="en-US" sz="2400" dirty="0" smtClean="0"/>
              <a:t>Neural impulses travel across the gap as electrical currents.</a:t>
            </a:r>
          </a:p>
          <a:p>
            <a:pPr marL="609600" indent="-609600" eaLnBrk="1" hangingPunct="1">
              <a:buFontTx/>
              <a:buAutoNum type="alphaUcParenBoth"/>
            </a:pPr>
            <a:r>
              <a:rPr lang="en-US" sz="2400" dirty="0" smtClean="0"/>
              <a:t>Neural impulses cause the release of chemicals that diffuse across the gap.</a:t>
            </a:r>
          </a:p>
          <a:p>
            <a:pPr marL="609600" indent="-609600" eaLnBrk="1" hangingPunct="1">
              <a:buFontTx/>
              <a:buAutoNum type="alphaUcParenBoth"/>
            </a:pPr>
            <a:r>
              <a:rPr lang="en-US" sz="2400" dirty="0" smtClean="0"/>
              <a:t>Neural impulses travel across the gap in both directions.</a:t>
            </a:r>
          </a:p>
          <a:p>
            <a:pPr marL="609600" indent="-609600" eaLnBrk="1" hangingPunct="1">
              <a:buFontTx/>
              <a:buAutoNum type="alphaUcParenBoth"/>
            </a:pPr>
            <a:r>
              <a:rPr lang="en-US" sz="2400" dirty="0" smtClean="0"/>
              <a:t>The calcium within the axons and dendrites of nerves adjacent to a synapse acts as the neurotransmitter. </a:t>
            </a:r>
          </a:p>
        </p:txBody>
      </p:sp>
    </p:spTree>
    <p:extLst>
      <p:ext uri="{BB962C8B-B14F-4D97-AF65-F5344CB8AC3E}">
        <p14:creationId xmlns:p14="http://schemas.microsoft.com/office/powerpoint/2010/main" val="3167049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fontScale="90000"/>
          </a:bodyPr>
          <a:lstStyle/>
          <a:p>
            <a:pPr algn="l"/>
            <a:r>
              <a:rPr lang="en-US" dirty="0" smtClean="0"/>
              <a:t>Q2: Which of the following is the correct sequence of events in an action potential after stimulation of a neuron?</a:t>
            </a:r>
            <a:endParaRPr lang="en-US" dirty="0"/>
          </a:p>
        </p:txBody>
      </p:sp>
      <p:sp>
        <p:nvSpPr>
          <p:cNvPr id="3" name="Content Placeholder 2"/>
          <p:cNvSpPr>
            <a:spLocks noGrp="1"/>
          </p:cNvSpPr>
          <p:nvPr>
            <p:ph idx="1"/>
          </p:nvPr>
        </p:nvSpPr>
        <p:spPr>
          <a:xfrm>
            <a:off x="381000" y="2895600"/>
            <a:ext cx="8229600" cy="3687763"/>
          </a:xfrm>
        </p:spPr>
        <p:txBody>
          <a:bodyPr/>
          <a:lstStyle/>
          <a:p>
            <a:pPr>
              <a:buNone/>
            </a:pPr>
            <a:r>
              <a:rPr lang="en-US" dirty="0" smtClean="0"/>
              <a:t>A K+ moves in; Na+ moves out</a:t>
            </a:r>
          </a:p>
          <a:p>
            <a:pPr>
              <a:buNone/>
            </a:pPr>
            <a:r>
              <a:rPr lang="en-US" dirty="0" smtClean="0"/>
              <a:t>B Na+ moves in; K+ moves out</a:t>
            </a:r>
          </a:p>
          <a:p>
            <a:pPr>
              <a:buNone/>
            </a:pPr>
            <a:r>
              <a:rPr lang="en-US" dirty="0" smtClean="0"/>
              <a:t>C Na+ moves in; Ca++ moves out</a:t>
            </a:r>
          </a:p>
          <a:p>
            <a:pPr>
              <a:buNone/>
            </a:pPr>
            <a:r>
              <a:rPr lang="en-US" dirty="0" smtClean="0"/>
              <a:t>D Na+ moves in; Cl- moves out</a:t>
            </a:r>
          </a:p>
          <a:p>
            <a:pPr>
              <a:buNone/>
            </a:pPr>
            <a:r>
              <a:rPr lang="en-US" dirty="0" smtClean="0"/>
              <a:t>E K+ moves in; organic anions move out</a:t>
            </a:r>
            <a:endParaRPr lang="en-US" dirty="0"/>
          </a:p>
        </p:txBody>
      </p:sp>
    </p:spTree>
    <p:extLst>
      <p:ext uri="{BB962C8B-B14F-4D97-AF65-F5344CB8AC3E}">
        <p14:creationId xmlns:p14="http://schemas.microsoft.com/office/powerpoint/2010/main" val="2783537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fontScale="90000"/>
          </a:bodyPr>
          <a:lstStyle/>
          <a:p>
            <a:pPr algn="l"/>
            <a:r>
              <a:rPr lang="en-US" dirty="0" smtClean="0"/>
              <a:t>Which of the following is the correct sequence of events in an action potential after stimulation of a neuron?</a:t>
            </a:r>
            <a:endParaRPr lang="en-US" dirty="0"/>
          </a:p>
        </p:txBody>
      </p:sp>
      <p:sp>
        <p:nvSpPr>
          <p:cNvPr id="3" name="Content Placeholder 2"/>
          <p:cNvSpPr>
            <a:spLocks noGrp="1"/>
          </p:cNvSpPr>
          <p:nvPr>
            <p:ph idx="1"/>
          </p:nvPr>
        </p:nvSpPr>
        <p:spPr>
          <a:xfrm>
            <a:off x="381000" y="2895600"/>
            <a:ext cx="8229600" cy="3687763"/>
          </a:xfrm>
        </p:spPr>
        <p:txBody>
          <a:bodyPr/>
          <a:lstStyle/>
          <a:p>
            <a:pPr>
              <a:buNone/>
            </a:pPr>
            <a:r>
              <a:rPr lang="en-US" dirty="0" smtClean="0"/>
              <a:t>A K+ moves in; Na+ moves out</a:t>
            </a:r>
          </a:p>
          <a:p>
            <a:pPr>
              <a:buNone/>
            </a:pPr>
            <a:r>
              <a:rPr lang="en-US" dirty="0" smtClean="0"/>
              <a:t>B </a:t>
            </a:r>
            <a:r>
              <a:rPr lang="en-US" b="1" dirty="0" smtClean="0">
                <a:solidFill>
                  <a:srgbClr val="00B050"/>
                </a:solidFill>
              </a:rPr>
              <a:t>Na+ moves in; K+ moves out</a:t>
            </a:r>
          </a:p>
          <a:p>
            <a:pPr>
              <a:buNone/>
            </a:pPr>
            <a:r>
              <a:rPr lang="en-US" dirty="0" smtClean="0"/>
              <a:t>C Na+ moves in; Ca++ moves out</a:t>
            </a:r>
          </a:p>
          <a:p>
            <a:pPr>
              <a:buNone/>
            </a:pPr>
            <a:r>
              <a:rPr lang="en-US" dirty="0" smtClean="0"/>
              <a:t>D Na+ moves in; Cl- moves out</a:t>
            </a:r>
          </a:p>
          <a:p>
            <a:pPr>
              <a:buNone/>
            </a:pPr>
            <a:r>
              <a:rPr lang="en-US" dirty="0" smtClean="0"/>
              <a:t>E K+ moves in; organic anions move out</a:t>
            </a:r>
            <a:endParaRPr lang="en-US" dirty="0"/>
          </a:p>
        </p:txBody>
      </p:sp>
    </p:spTree>
    <p:extLst>
      <p:ext uri="{BB962C8B-B14F-4D97-AF65-F5344CB8AC3E}">
        <p14:creationId xmlns:p14="http://schemas.microsoft.com/office/powerpoint/2010/main" val="191165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Autofit/>
          </a:bodyPr>
          <a:lstStyle/>
          <a:p>
            <a:pPr algn="l"/>
            <a:r>
              <a:rPr lang="en-US" sz="3000" dirty="0" smtClean="0"/>
              <a:t>Q3: All of the following statements about neurotransmitters are generally true EXCEPT:</a:t>
            </a:r>
            <a:br>
              <a:rPr lang="en-US" sz="3000" dirty="0" smtClean="0"/>
            </a:br>
            <a:r>
              <a:rPr lang="en-US" sz="3000" dirty="0" smtClean="0"/>
              <a:t/>
            </a:r>
            <a:br>
              <a:rPr lang="en-US" sz="3000" dirty="0" smtClean="0"/>
            </a:br>
            <a:r>
              <a:rPr lang="en-US" sz="3000" dirty="0" smtClean="0"/>
              <a:t>A They may cause depolarization or hyperpolarization of the postsynaptic membrane</a:t>
            </a:r>
            <a:br>
              <a:rPr lang="en-US" sz="3000" dirty="0" smtClean="0"/>
            </a:br>
            <a:r>
              <a:rPr lang="en-US" sz="3000" dirty="0" smtClean="0"/>
              <a:t>B They are actively transported across the synaptic cleft</a:t>
            </a:r>
            <a:br>
              <a:rPr lang="en-US" sz="3000" dirty="0" smtClean="0"/>
            </a:br>
            <a:r>
              <a:rPr lang="en-US" sz="3000" dirty="0" smtClean="0"/>
              <a:t>C They are released from membrane-bound packets called vesicles</a:t>
            </a:r>
            <a:br>
              <a:rPr lang="en-US" sz="3000" dirty="0" smtClean="0"/>
            </a:br>
            <a:r>
              <a:rPr lang="en-US" sz="3000" dirty="0" smtClean="0"/>
              <a:t>D They may be enzymatically degraded at the postsynaptic membrane</a:t>
            </a:r>
            <a:br>
              <a:rPr lang="en-US" sz="3000" dirty="0" smtClean="0"/>
            </a:br>
            <a:r>
              <a:rPr lang="en-US" sz="3000" dirty="0" smtClean="0"/>
              <a:t>E They bind to specific receptors on the postsynaptic membrane.</a:t>
            </a:r>
            <a:endParaRPr lang="en-US" sz="3000" dirty="0"/>
          </a:p>
        </p:txBody>
      </p:sp>
    </p:spTree>
    <p:extLst>
      <p:ext uri="{BB962C8B-B14F-4D97-AF65-F5344CB8AC3E}">
        <p14:creationId xmlns:p14="http://schemas.microsoft.com/office/powerpoint/2010/main" val="3515770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Autofit/>
          </a:bodyPr>
          <a:lstStyle/>
          <a:p>
            <a:pPr algn="l"/>
            <a:r>
              <a:rPr lang="en-US" sz="3000" dirty="0" smtClean="0"/>
              <a:t>All of the following statements about neurotransmitters are generally true EXCEPT:</a:t>
            </a:r>
            <a:br>
              <a:rPr lang="en-US" sz="3000" dirty="0" smtClean="0"/>
            </a:br>
            <a:r>
              <a:rPr lang="en-US" sz="3000" dirty="0" smtClean="0"/>
              <a:t/>
            </a:r>
            <a:br>
              <a:rPr lang="en-US" sz="3000" dirty="0" smtClean="0"/>
            </a:br>
            <a:r>
              <a:rPr lang="en-US" sz="3000" dirty="0" smtClean="0"/>
              <a:t>A They may cause depolarization or hyperpolarization of the postsynaptic membrane</a:t>
            </a:r>
            <a:br>
              <a:rPr lang="en-US" sz="3000" dirty="0" smtClean="0"/>
            </a:br>
            <a:r>
              <a:rPr lang="en-US" sz="3000" dirty="0" smtClean="0"/>
              <a:t>B </a:t>
            </a:r>
            <a:r>
              <a:rPr lang="en-US" sz="3000" b="1" dirty="0" smtClean="0">
                <a:solidFill>
                  <a:srgbClr val="00B050"/>
                </a:solidFill>
              </a:rPr>
              <a:t>They are actively transported across the synaptic cleft</a:t>
            </a:r>
            <a:r>
              <a:rPr lang="en-US" sz="3000" dirty="0" smtClean="0"/>
              <a:t/>
            </a:r>
            <a:br>
              <a:rPr lang="en-US" sz="3000" dirty="0" smtClean="0"/>
            </a:br>
            <a:r>
              <a:rPr lang="en-US" sz="3000" dirty="0" smtClean="0"/>
              <a:t>C They are released from membrane-bound packets called vesicles</a:t>
            </a:r>
            <a:br>
              <a:rPr lang="en-US" sz="3000" dirty="0" smtClean="0"/>
            </a:br>
            <a:r>
              <a:rPr lang="en-US" sz="3000" dirty="0" smtClean="0"/>
              <a:t>D They may be enzymatically degraded at the postsynaptic membrane</a:t>
            </a:r>
            <a:br>
              <a:rPr lang="en-US" sz="3000" dirty="0" smtClean="0"/>
            </a:br>
            <a:r>
              <a:rPr lang="en-US" sz="3000" dirty="0" smtClean="0"/>
              <a:t>E They bind to specific receptors on the postsynaptic membrane.</a:t>
            </a:r>
            <a:endParaRPr lang="en-US" sz="3000" dirty="0"/>
          </a:p>
        </p:txBody>
      </p:sp>
    </p:spTree>
    <p:extLst>
      <p:ext uri="{BB962C8B-B14F-4D97-AF65-F5344CB8AC3E}">
        <p14:creationId xmlns:p14="http://schemas.microsoft.com/office/powerpoint/2010/main" val="4179393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1468</Words>
  <Application>Microsoft Office PowerPoint</Application>
  <PresentationFormat>On-screen Show (4:3)</PresentationFormat>
  <Paragraphs>192</Paragraphs>
  <Slides>43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Symbol</vt:lpstr>
      <vt:lpstr>Times</vt:lpstr>
      <vt:lpstr>Times New Roman</vt:lpstr>
      <vt:lpstr>Wingdings</vt:lpstr>
      <vt:lpstr>Office Theme</vt:lpstr>
      <vt:lpstr>Physiology and Ecology Review</vt:lpstr>
      <vt:lpstr>Nervous System</vt:lpstr>
      <vt:lpstr>PowerPoint Presentation</vt:lpstr>
      <vt:lpstr>Q1: Which of the following offers the best description of neural transmission across a mammalian synaptic gap?</vt:lpstr>
      <vt:lpstr>Which of the following offers the best description of neural transmission across a mammalian synaptic gap?</vt:lpstr>
      <vt:lpstr>Q2: Which of the following is the correct sequence of events in an action potential after stimulation of a neuron?</vt:lpstr>
      <vt:lpstr>Which of the following is the correct sequence of events in an action potential after stimulation of a neuron?</vt:lpstr>
      <vt:lpstr>Q3: All of the following statements about neurotransmitters are generally true EXCEPT:  A They may cause depolarization or hyperpolarization of the postsynaptic membrane B They are actively transported across the synaptic cleft C They are released from membrane-bound packets called vesicles D They may be enzymatically degraded at the postsynaptic membrane E They bind to specific receptors on the postsynaptic membrane.</vt:lpstr>
      <vt:lpstr>All of the following statements about neurotransmitters are generally true EXCEPT:  A They may cause depolarization or hyperpolarization of the postsynaptic membrane B They are actively transported across the synaptic cleft C They are released from membrane-bound packets called vesicles D They may be enzymatically degraded at the postsynaptic membrane E They bind to specific receptors on the postsynaptic membrane.</vt:lpstr>
      <vt:lpstr>Immune System</vt:lpstr>
      <vt:lpstr>Features of Exchange Surfaces?</vt:lpstr>
      <vt:lpstr>PowerPoint Presentation</vt:lpstr>
      <vt:lpstr>Q4:The function of which of the following structures is NOT directly related to diffusion or active transport across its membrane?</vt:lpstr>
      <vt:lpstr>The function of which of the following structures is NOT directly related to diffusion or active transport across its membrane?  A Aorta B Small intestine C Nepheron tubule D Capillary  E Alveolus</vt:lpstr>
      <vt:lpstr>Q5: In mammals, a decrease in body temperature results in which of the following responses?  A Release of thyroxine decreases the rate of metabolism B Blood vessels close to the surface of the skin constrict C Increased secretion of epinephrine restricts the amount of sugar released into the circulatory system D The adrenal glands increase the release of acetylcholine into the circulatory system E Blood vessels in deep muscles constrict so that heat is conserved</vt:lpstr>
      <vt:lpstr>In mammals, a decrease in body temperature results in which of the following responses?  A Release of thyroxine decreases the rate of metabolism B Blood vessels close to the surface of the skin constrict C Increased secretion of epinephrine restricts the amount of sugar released into the circulatory system D The adrenal glands increase the release of acetylcholine into the circulatory system E Blood vessels in deep muscles constrict so that heat is conserved</vt:lpstr>
      <vt:lpstr>Digestive</vt:lpstr>
      <vt:lpstr>Excretory System and Nephron</vt:lpstr>
      <vt:lpstr>Maintaining homeostasis</vt:lpstr>
      <vt:lpstr>Homeostasis of Blood Glucose</vt:lpstr>
      <vt:lpstr>PowerPoint Presentation</vt:lpstr>
      <vt:lpstr>Positive Feedback </vt:lpstr>
      <vt:lpstr>Birth</vt:lpstr>
      <vt:lpstr>Positive Feedback in Plants</vt:lpstr>
      <vt:lpstr> Q6: Which of the following hormones is directly responsible for positive feedback loop during labor?  A Melatonin B Oxytocin C Progesterone D Prolactin E FSH</vt:lpstr>
      <vt:lpstr> Which of the following hormones is directly responsible for the maintenance of the uterine lining during pregnancy in mammals?  A Melatonin B Oxytocin C Progesterone D Prolactin E FSH</vt:lpstr>
      <vt:lpstr>Ecology</vt:lpstr>
      <vt:lpstr>PowerPoint Presentation</vt:lpstr>
      <vt:lpstr>PowerPoint Presentation</vt:lpstr>
      <vt:lpstr>   Level   Population 4                   4 3                  360 2                  780 1                 5,782 </vt:lpstr>
      <vt:lpstr>   Level   Population 4                   4 3                  360 2                  780 1                 5,782 </vt:lpstr>
      <vt:lpstr>Predator-Prey Relationship</vt:lpstr>
      <vt:lpstr>R vs. K survivorship curves</vt:lpstr>
      <vt:lpstr>Question 8: In the process of succession, which of the following is true of K-selected plant species?</vt:lpstr>
      <vt:lpstr>In the process of succession, which of the following is true of K-selected plant species?</vt:lpstr>
      <vt:lpstr>Fixed Action Patterns</vt:lpstr>
      <vt:lpstr>PowerPoint Presentation</vt:lpstr>
      <vt:lpstr>Imprinting</vt:lpstr>
      <vt:lpstr>PowerPoint Presentation</vt:lpstr>
      <vt:lpstr>Question 9: If young male zebra finches are raised by foster parents of another species, the Bengalese finch, they will court female Bengalese finch instead of females of their own species.  This behavior results from which of the following?  </vt:lpstr>
      <vt:lpstr>Question 9: If young male zebra finches are raised by foster parents of another species, the Bengalese finch, they will court female Bengalese finch instead of females of their own species.  This behavior results from which of the following?  </vt:lpstr>
      <vt:lpstr> Question 10: All of the following statements concerning characteristics of predator-prey relationships are correct EXCEPT:</vt:lpstr>
      <vt:lpstr> All of the following statements concerning characteristics of predator-prey relationships are correct EXCEPT:</vt:lpstr>
    </vt:vector>
  </TitlesOfParts>
  <Company>CVUHSD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 Review</dc:title>
  <dc:creator>morrisv</dc:creator>
  <cp:lastModifiedBy>Vanessa</cp:lastModifiedBy>
  <cp:revision>14</cp:revision>
  <dcterms:created xsi:type="dcterms:W3CDTF">2011-02-24T19:28:59Z</dcterms:created>
  <dcterms:modified xsi:type="dcterms:W3CDTF">2014-04-14T00:10:07Z</dcterms:modified>
</cp:coreProperties>
</file>