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03" r:id="rId4"/>
    <p:sldId id="301" r:id="rId5"/>
    <p:sldId id="320" r:id="rId6"/>
    <p:sldId id="294" r:id="rId7"/>
    <p:sldId id="313" r:id="rId8"/>
    <p:sldId id="314" r:id="rId9"/>
    <p:sldId id="315" r:id="rId10"/>
    <p:sldId id="323" r:id="rId11"/>
    <p:sldId id="316" r:id="rId12"/>
    <p:sldId id="326" r:id="rId13"/>
    <p:sldId id="305" r:id="rId14"/>
    <p:sldId id="308" r:id="rId15"/>
    <p:sldId id="325" r:id="rId16"/>
    <p:sldId id="312" r:id="rId17"/>
    <p:sldId id="321" r:id="rId18"/>
    <p:sldId id="306" r:id="rId19"/>
    <p:sldId id="307" r:id="rId20"/>
    <p:sldId id="327" r:id="rId21"/>
    <p:sldId id="328" r:id="rId22"/>
    <p:sldId id="290" r:id="rId23"/>
    <p:sldId id="310" r:id="rId24"/>
    <p:sldId id="311" r:id="rId25"/>
    <p:sldId id="324" r:id="rId26"/>
    <p:sldId id="309" r:id="rId27"/>
    <p:sldId id="292" r:id="rId28"/>
    <p:sldId id="304" r:id="rId29"/>
    <p:sldId id="296" r:id="rId30"/>
    <p:sldId id="287" r:id="rId31"/>
    <p:sldId id="318" r:id="rId32"/>
    <p:sldId id="319" r:id="rId33"/>
    <p:sldId id="264" r:id="rId34"/>
    <p:sldId id="265" r:id="rId35"/>
    <p:sldId id="266" r:id="rId36"/>
    <p:sldId id="270" r:id="rId37"/>
    <p:sldId id="262" r:id="rId38"/>
    <p:sldId id="271" r:id="rId39"/>
    <p:sldId id="273" r:id="rId40"/>
    <p:sldId id="274" r:id="rId41"/>
    <p:sldId id="275" r:id="rId42"/>
    <p:sldId id="276" r:id="rId43"/>
    <p:sldId id="277" r:id="rId44"/>
    <p:sldId id="278" r:id="rId45"/>
    <p:sldId id="279" r:id="rId46"/>
    <p:sldId id="280"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662"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D906BB5-311A-41C4-8FE8-AF89455E94C6}" type="datetimeFigureOut">
              <a:rPr lang="en-US"/>
              <a:pPr>
                <a:defRPr/>
              </a:pPr>
              <a:t>3/18/2014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1743DF-E802-4DFB-936F-7350E0957AF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2A85D0-788E-47F8-802A-618BECDFD173}" type="datetimeFigureOut">
              <a:rPr lang="en-US"/>
              <a:pPr>
                <a:defRPr/>
              </a:pPr>
              <a:t>3/18/2014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E7F69B-709F-4CCC-8BFE-D794BE0DD79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BD15E9A-F41D-48E9-B55F-6C0643247CFE}" type="datetimeFigureOut">
              <a:rPr lang="en-US"/>
              <a:pPr>
                <a:defRPr/>
              </a:pPr>
              <a:t>3/18/2014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748C07-3BA2-4200-85A6-B89F5EF88D9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6597181-0FB6-4100-A855-81E6E28AE70A}" type="datetimeFigureOut">
              <a:rPr lang="en-US"/>
              <a:pPr>
                <a:defRPr/>
              </a:pPr>
              <a:t>3/18/2014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E1D518-9893-4F25-B0F1-BD051C11E6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ECFE250-3524-48E8-80E5-35849D5A28B2}" type="datetimeFigureOut">
              <a:rPr lang="en-US"/>
              <a:pPr>
                <a:defRPr/>
              </a:pPr>
              <a:t>3/18/2014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4C2399-CE8C-4C16-8C53-CB4A71993D1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616B10F-09F5-4C6C-933D-338580B51877}" type="datetimeFigureOut">
              <a:rPr lang="en-US"/>
              <a:pPr>
                <a:defRPr/>
              </a:pPr>
              <a:t>3/18/2014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1517B1-7712-4D3D-924F-39748B1904A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2BE9826-E231-4528-B46D-D0FA1F0C3C0E}" type="datetimeFigureOut">
              <a:rPr lang="en-US"/>
              <a:pPr>
                <a:defRPr/>
              </a:pPr>
              <a:t>3/18/2014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BAE6902-7E81-4D01-BB2C-16CB8427D86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67F67ED-D9C2-4245-87BA-9DF9BA141E48}" type="datetimeFigureOut">
              <a:rPr lang="en-US"/>
              <a:pPr>
                <a:defRPr/>
              </a:pPr>
              <a:t>3/18/2014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AF755B2-2F6A-4BE0-952E-713777BED88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FD790D-6B4E-4241-BAC1-F7EDA2EABC51}" type="datetimeFigureOut">
              <a:rPr lang="en-US"/>
              <a:pPr>
                <a:defRPr/>
              </a:pPr>
              <a:t>3/18/2014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D6F8F2F-295C-4CA1-B713-CBAE74591D6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49269FD-D58D-4338-9484-AADD3FD0E181}" type="datetimeFigureOut">
              <a:rPr lang="en-US"/>
              <a:pPr>
                <a:defRPr/>
              </a:pPr>
              <a:t>3/18/2014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027AE0D-4E62-4C18-A396-567BBFA55C5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AE36A6-81E0-4F07-B0CB-EA52DBCF2E2B}" type="datetimeFigureOut">
              <a:rPr lang="en-US"/>
              <a:pPr>
                <a:defRPr/>
              </a:pPr>
              <a:t>3/18/2014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D288B2-9C4F-400F-934D-459070CF67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1F8C187-8DBE-4DDD-A129-4AA305BC2536}" type="datetimeFigureOut">
              <a:rPr lang="en-US"/>
              <a:pPr>
                <a:defRPr/>
              </a:pPr>
              <a:t>3/18/2014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BA8AAED-2EAD-4452-88B6-1F6F2DDFF2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r>
              <a:rPr lang="en-US" sz="4800" dirty="0" smtClean="0">
                <a:solidFill>
                  <a:schemeClr val="hlink"/>
                </a:solidFill>
              </a:rPr>
              <a:t>AP Biology--Evolution Review</a:t>
            </a:r>
            <a:r>
              <a:rPr lang="en-US" sz="4000" dirty="0" smtClean="0"/>
              <a:t/>
            </a:r>
            <a:br>
              <a:rPr lang="en-US" sz="4000" dirty="0" smtClean="0"/>
            </a:br>
            <a:r>
              <a:rPr lang="en-US" sz="4000" dirty="0" smtClean="0"/>
              <a:t/>
            </a:r>
            <a:br>
              <a:rPr lang="en-US" sz="4000" dirty="0" smtClean="0"/>
            </a:br>
            <a:r>
              <a:rPr lang="en-US" sz="4000" dirty="0" smtClean="0"/>
              <a:t>1) Sign in by period</a:t>
            </a:r>
            <a:br>
              <a:rPr lang="en-US" sz="4000" dirty="0" smtClean="0"/>
            </a:br>
            <a:r>
              <a:rPr lang="en-US" sz="4000" dirty="0" smtClean="0"/>
              <a:t/>
            </a:r>
            <a:br>
              <a:rPr lang="en-US" sz="4000" dirty="0" smtClean="0"/>
            </a:br>
            <a:r>
              <a:rPr lang="en-US" sz="4000" dirty="0" smtClean="0"/>
              <a:t>2) Pick up an evolution concept map and fill it in </a:t>
            </a:r>
            <a:br>
              <a:rPr lang="en-US" sz="4000" dirty="0" smtClean="0"/>
            </a:br>
            <a:r>
              <a:rPr lang="en-US" sz="4000" dirty="0"/>
              <a:t/>
            </a:r>
            <a:br>
              <a:rPr lang="en-US" sz="4000" dirty="0"/>
            </a:br>
            <a:r>
              <a:rPr lang="en-US" sz="4000" dirty="0" smtClean="0"/>
              <a:t>3) Open up review book to </a:t>
            </a:r>
            <a:r>
              <a:rPr lang="en-US" sz="4000" dirty="0" err="1" smtClean="0"/>
              <a:t>pg</a:t>
            </a:r>
            <a:r>
              <a:rPr lang="en-US" sz="4000" dirty="0" smtClean="0"/>
              <a:t> 54</a:t>
            </a:r>
          </a:p>
        </p:txBody>
      </p:sp>
      <p:sp>
        <p:nvSpPr>
          <p:cNvPr id="13314" name="Subtitle 2"/>
          <p:cNvSpPr>
            <a:spLocks noGrp="1"/>
          </p:cNvSpPr>
          <p:nvPr>
            <p:ph type="subTitle" idx="1"/>
          </p:nvPr>
        </p:nvSpPr>
        <p:spPr>
          <a:xfrm>
            <a:off x="1295400" y="5486400"/>
            <a:ext cx="6400800" cy="1752600"/>
          </a:xfrm>
        </p:spPr>
        <p:txBody>
          <a:bodyPr/>
          <a:lstStyle/>
          <a:p>
            <a:pPr eaLnBrk="1" hangingPunct="1"/>
            <a:endParaRPr lang="en-US" smtClean="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3200">
                <a:solidFill>
                  <a:schemeClr val="accent2"/>
                </a:solidFill>
              </a:rPr>
              <a:t>Genetic Drift affects small or large populations more?  Why?</a:t>
            </a:r>
          </a:p>
        </p:txBody>
      </p:sp>
      <p:sp>
        <p:nvSpPr>
          <p:cNvPr id="44035" name="Rectangle 3"/>
          <p:cNvSpPr>
            <a:spLocks noGrp="1" noChangeArrowheads="1"/>
          </p:cNvSpPr>
          <p:nvPr>
            <p:ph type="body" idx="1"/>
          </p:nvPr>
        </p:nvSpPr>
        <p:spPr>
          <a:xfrm>
            <a:off x="457200" y="1752600"/>
            <a:ext cx="8229600" cy="4373563"/>
          </a:xfrm>
        </p:spPr>
        <p:txBody>
          <a:bodyPr/>
          <a:lstStyle/>
          <a:p>
            <a:pPr>
              <a:buFontTx/>
              <a:buNone/>
            </a:pPr>
            <a:r>
              <a:rPr lang="en-US"/>
              <a:t>Small Pop                     Large Pop</a:t>
            </a:r>
          </a:p>
        </p:txBody>
      </p:sp>
      <p:pic>
        <p:nvPicPr>
          <p:cNvPr id="440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667000"/>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3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3825" y="2433638"/>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3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3825" y="2433638"/>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3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3825" y="2433638"/>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4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3825" y="2433638"/>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4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3825" y="2433638"/>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42"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4495800"/>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4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4419600"/>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44"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514600"/>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45"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2514600"/>
            <a:ext cx="12763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44046"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4495800"/>
            <a:ext cx="1276350"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080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p:txBody>
          <a:bodyPr/>
          <a:lstStyle/>
          <a:p>
            <a:endParaRPr lang="en-US" smtClean="0"/>
          </a:p>
        </p:txBody>
      </p:sp>
      <p:sp>
        <p:nvSpPr>
          <p:cNvPr id="20482" name="Rectangle 3"/>
          <p:cNvSpPr>
            <a:spLocks noGrp="1"/>
          </p:cNvSpPr>
          <p:nvPr>
            <p:ph type="body" idx="4294967295"/>
          </p:nvPr>
        </p:nvSpPr>
        <p:spPr>
          <a:xfrm>
            <a:off x="457200" y="457200"/>
            <a:ext cx="8229600" cy="4525963"/>
          </a:xfrm>
        </p:spPr>
        <p:txBody>
          <a:bodyPr/>
          <a:lstStyle/>
          <a:p>
            <a:r>
              <a:rPr lang="en-US" b="1" smtClean="0"/>
              <a:t>Natural selection:</a:t>
            </a:r>
            <a:r>
              <a:rPr lang="en-US" smtClean="0"/>
              <a:t> Beetles with brown genes escaped predation and survived to reproduce more frequently than beetles with green genes, so that more brown genes got into the next generation.</a:t>
            </a:r>
          </a:p>
        </p:txBody>
      </p:sp>
      <p:pic>
        <p:nvPicPr>
          <p:cNvPr id="20483" name="Picture 5" descr="Natural selection"/>
          <p:cNvPicPr>
            <a:picLocks noChangeAspect="1" noChangeArrowheads="1"/>
          </p:cNvPicPr>
          <p:nvPr/>
        </p:nvPicPr>
        <p:blipFill>
          <a:blip r:embed="rId2"/>
          <a:srcRect/>
          <a:stretch>
            <a:fillRect/>
          </a:stretch>
        </p:blipFill>
        <p:spPr bwMode="auto">
          <a:xfrm>
            <a:off x="914400" y="3316288"/>
            <a:ext cx="6705600" cy="3344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p:txBody>
          <a:bodyPr/>
          <a:lstStyle/>
          <a:p>
            <a:r>
              <a:rPr lang="en-US" dirty="0" smtClean="0"/>
              <a:t>Q1</a:t>
            </a:r>
          </a:p>
        </p:txBody>
      </p:sp>
      <p:sp>
        <p:nvSpPr>
          <p:cNvPr id="43010" name="Rectangle 3"/>
          <p:cNvSpPr>
            <a:spLocks noGrp="1"/>
          </p:cNvSpPr>
          <p:nvPr>
            <p:ph type="body" idx="1"/>
          </p:nvPr>
        </p:nvSpPr>
        <p:spPr>
          <a:xfrm>
            <a:off x="228600" y="1447800"/>
            <a:ext cx="8458200" cy="5181600"/>
          </a:xfrm>
        </p:spPr>
        <p:txBody>
          <a:bodyPr/>
          <a:lstStyle/>
          <a:p>
            <a:pPr>
              <a:buFont typeface="Arial" charset="0"/>
              <a:buNone/>
            </a:pPr>
            <a:r>
              <a:rPr lang="en-US" dirty="0" smtClean="0"/>
              <a:t>In Amish populations, the incidence of a certain type of dwarfism is much higher than those of other populations. What principle explains this?</a:t>
            </a:r>
            <a:br>
              <a:rPr lang="en-US" dirty="0" smtClean="0"/>
            </a:br>
            <a:endParaRPr lang="en-US" dirty="0" smtClean="0"/>
          </a:p>
          <a:p>
            <a:pPr>
              <a:buFont typeface="Arial" charset="0"/>
              <a:buNone/>
            </a:pPr>
            <a:r>
              <a:rPr lang="en-US" dirty="0" smtClean="0"/>
              <a:t>    A founder effect</a:t>
            </a:r>
            <a:br>
              <a:rPr lang="en-US" dirty="0" smtClean="0"/>
            </a:br>
            <a:r>
              <a:rPr lang="en-US" dirty="0" smtClean="0"/>
              <a:t>B genetic drift</a:t>
            </a:r>
            <a:br>
              <a:rPr lang="en-US" dirty="0" smtClean="0"/>
            </a:br>
            <a:r>
              <a:rPr lang="en-US" dirty="0" smtClean="0"/>
              <a:t>C natural selection</a:t>
            </a:r>
            <a:br>
              <a:rPr lang="en-US" dirty="0" smtClean="0"/>
            </a:br>
            <a:r>
              <a:rPr lang="en-US" dirty="0" smtClean="0"/>
              <a:t>D sexual selection</a:t>
            </a:r>
          </a:p>
        </p:txBody>
      </p:sp>
    </p:spTree>
    <p:extLst>
      <p:ext uri="{BB962C8B-B14F-4D97-AF65-F5344CB8AC3E}">
        <p14:creationId xmlns:p14="http://schemas.microsoft.com/office/powerpoint/2010/main" val="484834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a:xfrm>
            <a:off x="533400" y="2133600"/>
            <a:ext cx="8229600" cy="1143000"/>
          </a:xfrm>
        </p:spPr>
        <p:txBody>
          <a:bodyPr/>
          <a:lstStyle/>
          <a:p>
            <a:r>
              <a:rPr lang="en-US" sz="4000" smtClean="0">
                <a:solidFill>
                  <a:schemeClr val="hlink"/>
                </a:solidFill>
              </a:rPr>
              <a:t>Discuss Darwin’s </a:t>
            </a:r>
            <a:br>
              <a:rPr lang="en-US" sz="4000" smtClean="0">
                <a:solidFill>
                  <a:schemeClr val="hlink"/>
                </a:solidFill>
              </a:rPr>
            </a:br>
            <a:r>
              <a:rPr lang="en-US" sz="4000" smtClean="0">
                <a:solidFill>
                  <a:schemeClr val="hlink"/>
                </a:solidFill>
              </a:rPr>
              <a:t>Theory of Evolution</a:t>
            </a:r>
            <a:r>
              <a:rPr lang="en-US" sz="400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457200" y="304800"/>
            <a:ext cx="8229600" cy="1143000"/>
          </a:xfrm>
        </p:spPr>
        <p:txBody>
          <a:bodyPr/>
          <a:lstStyle/>
          <a:p>
            <a:r>
              <a:rPr lang="en-US" smtClean="0"/>
              <a:t>Darwin’s Theory</a:t>
            </a:r>
          </a:p>
        </p:txBody>
      </p:sp>
      <p:sp>
        <p:nvSpPr>
          <p:cNvPr id="22530" name="Rectangle 3"/>
          <p:cNvSpPr>
            <a:spLocks noGrp="1"/>
          </p:cNvSpPr>
          <p:nvPr>
            <p:ph type="body" idx="1"/>
          </p:nvPr>
        </p:nvSpPr>
        <p:spPr/>
        <p:txBody>
          <a:bodyPr/>
          <a:lstStyle/>
          <a:p>
            <a:pPr>
              <a:lnSpc>
                <a:spcPct val="80000"/>
              </a:lnSpc>
            </a:pPr>
            <a:r>
              <a:rPr lang="en-US" sz="3600" smtClean="0"/>
              <a:t>Variation in individuals</a:t>
            </a:r>
          </a:p>
          <a:p>
            <a:pPr>
              <a:lnSpc>
                <a:spcPct val="80000"/>
              </a:lnSpc>
            </a:pPr>
            <a:r>
              <a:rPr lang="en-US" sz="3600" smtClean="0"/>
              <a:t>Competition</a:t>
            </a:r>
          </a:p>
          <a:p>
            <a:pPr>
              <a:lnSpc>
                <a:spcPct val="80000"/>
              </a:lnSpc>
            </a:pPr>
            <a:r>
              <a:rPr lang="en-US" sz="3600" smtClean="0"/>
              <a:t>Death to those without an advantage</a:t>
            </a:r>
          </a:p>
          <a:p>
            <a:pPr>
              <a:lnSpc>
                <a:spcPct val="80000"/>
              </a:lnSpc>
            </a:pPr>
            <a:r>
              <a:rPr lang="en-US" sz="3600" smtClean="0"/>
              <a:t>Differentiated reproduction</a:t>
            </a:r>
          </a:p>
          <a:p>
            <a:pPr>
              <a:lnSpc>
                <a:spcPct val="80000"/>
              </a:lnSpc>
            </a:pPr>
            <a:r>
              <a:rPr lang="en-US" sz="3600" smtClean="0"/>
              <a:t>Pass traits to offspring</a:t>
            </a:r>
          </a:p>
          <a:p>
            <a:pPr>
              <a:lnSpc>
                <a:spcPct val="80000"/>
              </a:lnSpc>
            </a:pPr>
            <a:r>
              <a:rPr lang="en-US" sz="3600" smtClean="0">
                <a:solidFill>
                  <a:schemeClr val="hlink"/>
                </a:solidFill>
              </a:rPr>
              <a:t>Fitness=more offspring=more fit</a:t>
            </a:r>
          </a:p>
          <a:p>
            <a:pPr>
              <a:lnSpc>
                <a:spcPct val="80000"/>
              </a:lnSpc>
            </a:pPr>
            <a:r>
              <a:rPr lang="en-US" sz="3600" smtClean="0"/>
              <a:t>Evidence of evolution—fossils, embryos, homologous structures, DNA</a:t>
            </a:r>
          </a:p>
          <a:p>
            <a:pPr>
              <a:lnSpc>
                <a:spcPct val="80000"/>
              </a:lnSpc>
            </a:pPr>
            <a:endParaRPr lang="en-US" sz="36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4" name="Rectangle 2"/>
          <p:cNvSpPr>
            <a:spLocks noGrp="1"/>
          </p:cNvSpPr>
          <p:nvPr>
            <p:ph type="title"/>
          </p:nvPr>
        </p:nvSpPr>
        <p:spPr/>
        <p:txBody>
          <a:bodyPr/>
          <a:lstStyle/>
          <a:p>
            <a:r>
              <a:rPr lang="en-US" sz="4000" dirty="0" smtClean="0"/>
              <a:t>Q2: This picture illustrates what type of selection? </a:t>
            </a:r>
            <a:br>
              <a:rPr lang="en-US" sz="4000" dirty="0" smtClean="0"/>
            </a:br>
            <a:endParaRPr lang="en-US" sz="4000" dirty="0" smtClean="0"/>
          </a:p>
        </p:txBody>
      </p:sp>
      <p:sp>
        <p:nvSpPr>
          <p:cNvPr id="41995" name="Rectangle 3"/>
          <p:cNvSpPr>
            <a:spLocks noGrp="1"/>
          </p:cNvSpPr>
          <p:nvPr>
            <p:ph type="body" idx="1"/>
          </p:nvPr>
        </p:nvSpPr>
        <p:spPr/>
        <p:txBody>
          <a:bodyPr/>
          <a:lstStyle/>
          <a:p>
            <a:endParaRPr lang="en-US" smtClean="0"/>
          </a:p>
        </p:txBody>
      </p:sp>
      <p:sp>
        <p:nvSpPr>
          <p:cNvPr id="41996" name="Rectangle 4"/>
          <p:cNvSpPr>
            <a:spLocks noChangeArrowheads="1"/>
          </p:cNvSpPr>
          <p:nvPr/>
        </p:nvSpPr>
        <p:spPr bwMode="auto">
          <a:xfrm>
            <a:off x="762000" y="4343400"/>
            <a:ext cx="7467600" cy="1917700"/>
          </a:xfrm>
          <a:prstGeom prst="rect">
            <a:avLst/>
          </a:prstGeom>
          <a:noFill/>
          <a:ln w="9525">
            <a:noFill/>
            <a:miter lim="800000"/>
            <a:headEnd/>
            <a:tailEnd/>
          </a:ln>
        </p:spPr>
        <p:txBody>
          <a:bodyPr anchor="ctr">
            <a:spAutoFit/>
          </a:bodyPr>
          <a:lstStyle/>
          <a:p>
            <a:r>
              <a:rPr lang="en-US" sz="2400" dirty="0"/>
              <a:t>                                                   </a:t>
            </a:r>
            <a:br>
              <a:rPr lang="en-US" sz="2400" dirty="0"/>
            </a:br>
            <a:r>
              <a:rPr lang="en-US" sz="2400" dirty="0"/>
              <a:t>A sexual</a:t>
            </a:r>
            <a:br>
              <a:rPr lang="en-US" sz="2400" dirty="0"/>
            </a:br>
            <a:r>
              <a:rPr lang="en-US" sz="2400" dirty="0"/>
              <a:t>B disruptive</a:t>
            </a:r>
            <a:br>
              <a:rPr lang="en-US" sz="2400" dirty="0"/>
            </a:br>
            <a:r>
              <a:rPr lang="en-US" sz="2400" dirty="0"/>
              <a:t>C directional</a:t>
            </a:r>
            <a:br>
              <a:rPr lang="en-US" sz="2400" dirty="0"/>
            </a:br>
            <a:r>
              <a:rPr lang="en-US" sz="2400" dirty="0"/>
              <a:t>D stabilizing </a:t>
            </a:r>
          </a:p>
        </p:txBody>
      </p:sp>
      <p:pic>
        <p:nvPicPr>
          <p:cNvPr id="41997" name="Picture 5" descr="selection"/>
          <p:cNvPicPr>
            <a:picLocks noChangeAspect="1" noChangeArrowheads="1"/>
          </p:cNvPicPr>
          <p:nvPr/>
        </p:nvPicPr>
        <p:blipFill>
          <a:blip r:embed="rId2"/>
          <a:srcRect/>
          <a:stretch>
            <a:fillRect/>
          </a:stretch>
        </p:blipFill>
        <p:spPr bwMode="auto">
          <a:xfrm>
            <a:off x="1219200" y="1219200"/>
            <a:ext cx="5905500" cy="3473450"/>
          </a:xfrm>
          <a:prstGeom prst="rect">
            <a:avLst/>
          </a:prstGeom>
          <a:noFill/>
          <a:ln w="9525">
            <a:noFill/>
            <a:miter lim="800000"/>
            <a:headEnd/>
            <a:tailEnd/>
          </a:ln>
        </p:spPr>
      </p:pic>
      <p:pic>
        <p:nvPicPr>
          <p:cNvPr id="41990" name="DefaultOcx"/>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2149475" y="1782763"/>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991" name="HTMLOption1"/>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2149475" y="1782763"/>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992" name="HTMLOption2"/>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2149475" y="1782763"/>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993" name="HTMLOption3"/>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2149475" y="1782763"/>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502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r>
              <a:rPr lang="en-US" sz="4000" smtClean="0"/>
              <a:t>Some phenotypes are selected FOR and some AGAINST</a:t>
            </a:r>
          </a:p>
        </p:txBody>
      </p:sp>
      <p:sp>
        <p:nvSpPr>
          <p:cNvPr id="23554" name="Rectangle 3"/>
          <p:cNvSpPr>
            <a:spLocks noGrp="1"/>
          </p:cNvSpPr>
          <p:nvPr>
            <p:ph type="body" idx="1"/>
          </p:nvPr>
        </p:nvSpPr>
        <p:spPr/>
        <p:txBody>
          <a:bodyPr/>
          <a:lstStyle/>
          <a:p>
            <a:endParaRPr lang="en-US" smtClean="0"/>
          </a:p>
        </p:txBody>
      </p:sp>
      <p:pic>
        <p:nvPicPr>
          <p:cNvPr id="23555" name="Picture 5" descr="direct"/>
          <p:cNvPicPr>
            <a:picLocks noChangeAspect="1" noChangeArrowheads="1"/>
          </p:cNvPicPr>
          <p:nvPr/>
        </p:nvPicPr>
        <p:blipFill>
          <a:blip r:embed="rId2"/>
          <a:srcRect/>
          <a:stretch>
            <a:fillRect/>
          </a:stretch>
        </p:blipFill>
        <p:spPr bwMode="auto">
          <a:xfrm>
            <a:off x="228600" y="1600200"/>
            <a:ext cx="4800600" cy="2376488"/>
          </a:xfrm>
          <a:prstGeom prst="rect">
            <a:avLst/>
          </a:prstGeom>
          <a:noFill/>
          <a:ln w="9525">
            <a:noFill/>
            <a:miter lim="800000"/>
            <a:headEnd/>
            <a:tailEnd/>
          </a:ln>
        </p:spPr>
      </p:pic>
      <p:pic>
        <p:nvPicPr>
          <p:cNvPr id="23556" name="Picture 7" descr="disruptive selection"/>
          <p:cNvPicPr>
            <a:picLocks noChangeAspect="1" noChangeArrowheads="1"/>
          </p:cNvPicPr>
          <p:nvPr/>
        </p:nvPicPr>
        <p:blipFill>
          <a:blip r:embed="rId3"/>
          <a:srcRect/>
          <a:stretch>
            <a:fillRect/>
          </a:stretch>
        </p:blipFill>
        <p:spPr bwMode="auto">
          <a:xfrm>
            <a:off x="4343400" y="4410075"/>
            <a:ext cx="4000500" cy="2447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3600" y="119151"/>
            <a:ext cx="4876800" cy="6738849"/>
          </a:xfrm>
        </p:spPr>
      </p:pic>
    </p:spTree>
    <p:extLst>
      <p:ext uri="{BB962C8B-B14F-4D97-AF65-F5344CB8AC3E}">
        <p14:creationId xmlns:p14="http://schemas.microsoft.com/office/powerpoint/2010/main" val="3223634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a:xfrm>
            <a:off x="457200" y="2057400"/>
            <a:ext cx="8229600" cy="1143000"/>
          </a:xfrm>
        </p:spPr>
        <p:txBody>
          <a:bodyPr/>
          <a:lstStyle/>
          <a:p>
            <a:r>
              <a:rPr lang="en-US" sz="4800" smtClean="0">
                <a:solidFill>
                  <a:schemeClr val="hlink"/>
                </a:solidFill>
              </a:rPr>
              <a:t>Discuss the </a:t>
            </a:r>
            <a:br>
              <a:rPr lang="en-US" sz="4800" smtClean="0">
                <a:solidFill>
                  <a:schemeClr val="hlink"/>
                </a:solidFill>
              </a:rPr>
            </a:br>
            <a:r>
              <a:rPr lang="en-US" sz="4800" smtClean="0">
                <a:solidFill>
                  <a:schemeClr val="hlink"/>
                </a:solidFill>
              </a:rPr>
              <a:t>evidence for evolution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a:xfrm>
            <a:off x="3733800" y="152400"/>
            <a:ext cx="5029200" cy="685800"/>
          </a:xfrm>
        </p:spPr>
        <p:txBody>
          <a:bodyPr/>
          <a:lstStyle/>
          <a:p>
            <a:r>
              <a:rPr lang="en-US" sz="4000" smtClean="0">
                <a:solidFill>
                  <a:schemeClr val="accent2"/>
                </a:solidFill>
              </a:rPr>
              <a:t>Evidence for evolution</a:t>
            </a:r>
          </a:p>
        </p:txBody>
      </p:sp>
      <p:sp>
        <p:nvSpPr>
          <p:cNvPr id="25602" name="Rectangle 3"/>
          <p:cNvSpPr>
            <a:spLocks noGrp="1"/>
          </p:cNvSpPr>
          <p:nvPr>
            <p:ph type="body" idx="1"/>
          </p:nvPr>
        </p:nvSpPr>
        <p:spPr/>
        <p:txBody>
          <a:bodyPr/>
          <a:lstStyle/>
          <a:p>
            <a:pPr>
              <a:lnSpc>
                <a:spcPct val="90000"/>
              </a:lnSpc>
              <a:buFont typeface="Arial" charset="0"/>
              <a:buNone/>
            </a:pPr>
            <a:r>
              <a:rPr lang="en-US" sz="5400" smtClean="0"/>
              <a:t>Comparative anatomy</a:t>
            </a:r>
          </a:p>
          <a:p>
            <a:pPr>
              <a:lnSpc>
                <a:spcPct val="90000"/>
              </a:lnSpc>
              <a:buFont typeface="Arial" charset="0"/>
              <a:buNone/>
            </a:pPr>
            <a:r>
              <a:rPr lang="en-US" sz="5400" smtClean="0"/>
              <a:t>Embryology</a:t>
            </a:r>
          </a:p>
          <a:p>
            <a:pPr>
              <a:lnSpc>
                <a:spcPct val="90000"/>
              </a:lnSpc>
              <a:buFont typeface="Arial" charset="0"/>
              <a:buNone/>
            </a:pPr>
            <a:r>
              <a:rPr lang="en-US" sz="5400" smtClean="0"/>
              <a:t>Biogeography</a:t>
            </a:r>
          </a:p>
          <a:p>
            <a:pPr>
              <a:lnSpc>
                <a:spcPct val="90000"/>
              </a:lnSpc>
              <a:buFont typeface="Arial" charset="0"/>
              <a:buNone/>
            </a:pPr>
            <a:r>
              <a:rPr lang="en-US" sz="5400" smtClean="0"/>
              <a:t>Fossil record</a:t>
            </a:r>
          </a:p>
          <a:p>
            <a:pPr>
              <a:lnSpc>
                <a:spcPct val="90000"/>
              </a:lnSpc>
              <a:buFont typeface="Arial" charset="0"/>
              <a:buNone/>
            </a:pPr>
            <a:r>
              <a:rPr lang="en-US" sz="5400" smtClean="0"/>
              <a:t>Molecular biology</a:t>
            </a:r>
          </a:p>
        </p:txBody>
      </p:sp>
      <p:pic>
        <p:nvPicPr>
          <p:cNvPr id="25603" name="Picture 5" descr="Evidences%20of%20evolution"/>
          <p:cNvPicPr>
            <a:picLocks noChangeAspect="1" noChangeArrowheads="1"/>
          </p:cNvPicPr>
          <p:nvPr/>
        </p:nvPicPr>
        <p:blipFill>
          <a:blip r:embed="rId2"/>
          <a:srcRect/>
          <a:stretch>
            <a:fillRect/>
          </a:stretch>
        </p:blipFill>
        <p:spPr bwMode="auto">
          <a:xfrm>
            <a:off x="4724400" y="2743200"/>
            <a:ext cx="2209800" cy="1908175"/>
          </a:xfrm>
          <a:prstGeom prst="rect">
            <a:avLst/>
          </a:prstGeom>
          <a:noFill/>
          <a:ln w="9525">
            <a:noFill/>
            <a:miter lim="800000"/>
            <a:headEnd/>
            <a:tailEnd/>
          </a:ln>
        </p:spPr>
      </p:pic>
      <p:pic>
        <p:nvPicPr>
          <p:cNvPr id="25604" name="Picture 7" descr="Evidence_For_evolution_1"/>
          <p:cNvPicPr>
            <a:picLocks noChangeAspect="1" noChangeArrowheads="1"/>
          </p:cNvPicPr>
          <p:nvPr/>
        </p:nvPicPr>
        <p:blipFill>
          <a:blip r:embed="rId3"/>
          <a:srcRect/>
          <a:stretch>
            <a:fillRect/>
          </a:stretch>
        </p:blipFill>
        <p:spPr bwMode="auto">
          <a:xfrm>
            <a:off x="533400" y="0"/>
            <a:ext cx="2924175" cy="1673225"/>
          </a:xfrm>
          <a:prstGeom prst="rect">
            <a:avLst/>
          </a:prstGeom>
          <a:noFill/>
          <a:ln w="9525">
            <a:noFill/>
            <a:miter lim="800000"/>
            <a:headEnd/>
            <a:tailEnd/>
          </a:ln>
        </p:spPr>
      </p:pic>
      <p:pic>
        <p:nvPicPr>
          <p:cNvPr id="25605" name="Picture 9" descr="dna-evidence-of-evolution-i3"/>
          <p:cNvPicPr>
            <a:picLocks noChangeAspect="1" noChangeArrowheads="1"/>
          </p:cNvPicPr>
          <p:nvPr/>
        </p:nvPicPr>
        <p:blipFill>
          <a:blip r:embed="rId4"/>
          <a:srcRect/>
          <a:stretch>
            <a:fillRect/>
          </a:stretch>
        </p:blipFill>
        <p:spPr bwMode="auto">
          <a:xfrm>
            <a:off x="6305550" y="4724400"/>
            <a:ext cx="2838450" cy="1849438"/>
          </a:xfrm>
          <a:prstGeom prst="rect">
            <a:avLst/>
          </a:prstGeom>
          <a:noFill/>
          <a:ln w="9525">
            <a:noFill/>
            <a:miter lim="800000"/>
            <a:headEnd/>
            <a:tailEnd/>
          </a:ln>
        </p:spPr>
      </p:pic>
      <p:pic>
        <p:nvPicPr>
          <p:cNvPr id="25606" name="Picture 11" descr="fossil_1"/>
          <p:cNvPicPr>
            <a:picLocks noChangeAspect="1" noChangeArrowheads="1"/>
          </p:cNvPicPr>
          <p:nvPr/>
        </p:nvPicPr>
        <p:blipFill>
          <a:blip r:embed="rId5"/>
          <a:srcRect/>
          <a:stretch>
            <a:fillRect/>
          </a:stretch>
        </p:blipFill>
        <p:spPr bwMode="auto">
          <a:xfrm>
            <a:off x="7162800" y="1905000"/>
            <a:ext cx="1981200" cy="1223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Covered</a:t>
            </a:r>
            <a:endParaRPr lang="en-US" dirty="0"/>
          </a:p>
        </p:txBody>
      </p:sp>
      <p:sp>
        <p:nvSpPr>
          <p:cNvPr id="3" name="Content Placeholder 2"/>
          <p:cNvSpPr>
            <a:spLocks noGrp="1"/>
          </p:cNvSpPr>
          <p:nvPr>
            <p:ph idx="1"/>
          </p:nvPr>
        </p:nvSpPr>
        <p:spPr/>
        <p:txBody>
          <a:bodyPr/>
          <a:lstStyle/>
          <a:p>
            <a:r>
              <a:rPr lang="en-US" sz="7200" dirty="0" smtClean="0"/>
              <a:t>1A1-4, </a:t>
            </a:r>
          </a:p>
          <a:p>
            <a:r>
              <a:rPr lang="en-US" sz="7200" dirty="0" smtClean="0"/>
              <a:t>1B1-2, </a:t>
            </a:r>
          </a:p>
          <a:p>
            <a:r>
              <a:rPr lang="en-US" sz="7200" dirty="0" smtClean="0"/>
              <a:t>1C1-3, </a:t>
            </a:r>
          </a:p>
          <a:p>
            <a:r>
              <a:rPr lang="en-US" sz="7200" dirty="0" smtClean="0"/>
              <a:t>1D-2</a:t>
            </a:r>
            <a:endParaRPr lang="en-US" sz="7200" dirty="0"/>
          </a:p>
        </p:txBody>
      </p:sp>
    </p:spTree>
    <p:extLst>
      <p:ext uri="{BB962C8B-B14F-4D97-AF65-F5344CB8AC3E}">
        <p14:creationId xmlns:p14="http://schemas.microsoft.com/office/powerpoint/2010/main" val="3902940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304800" y="0"/>
            <a:ext cx="8610600" cy="3810000"/>
          </a:xfrm>
        </p:spPr>
        <p:txBody>
          <a:bodyPr/>
          <a:lstStyle/>
          <a:p>
            <a:pPr eaLnBrk="1" hangingPunct="1"/>
            <a:r>
              <a:rPr lang="en-US" sz="2800" dirty="0" smtClean="0"/>
              <a:t>Q3: The amino acid sequence of cytochrome </a:t>
            </a:r>
            <a:r>
              <a:rPr lang="en-US" sz="2800" i="1" dirty="0" smtClean="0"/>
              <a:t>c</a:t>
            </a:r>
            <a:r>
              <a:rPr lang="en-US" sz="2800" dirty="0" smtClean="0"/>
              <a:t> is exactly the same in humans and chimpanzees. There is a difference of 13 amino acids between the cytochrome </a:t>
            </a:r>
            <a:r>
              <a:rPr lang="en-US" sz="2800" i="1" dirty="0" smtClean="0"/>
              <a:t>c</a:t>
            </a:r>
            <a:r>
              <a:rPr lang="en-US" sz="2800" dirty="0" smtClean="0"/>
              <a:t> of humans and dogs, and a difference of 20 amino acids between the cytochrome </a:t>
            </a:r>
            <a:r>
              <a:rPr lang="en-US" sz="2800" i="1" dirty="0" smtClean="0"/>
              <a:t>c</a:t>
            </a:r>
            <a:r>
              <a:rPr lang="en-US" sz="2800" dirty="0" smtClean="0"/>
              <a:t> of humans and rattlesnakes. Which of the following statements is best supported by these data?</a:t>
            </a:r>
            <a:br>
              <a:rPr lang="en-US" sz="2800" dirty="0" smtClean="0"/>
            </a:br>
            <a:endParaRPr lang="en-US" sz="2800" dirty="0" smtClean="0"/>
          </a:p>
        </p:txBody>
      </p:sp>
      <p:sp>
        <p:nvSpPr>
          <p:cNvPr id="45058" name="Rectangle 3"/>
          <p:cNvSpPr>
            <a:spLocks noGrp="1" noChangeArrowheads="1"/>
          </p:cNvSpPr>
          <p:nvPr>
            <p:ph type="body" idx="1"/>
          </p:nvPr>
        </p:nvSpPr>
        <p:spPr>
          <a:xfrm>
            <a:off x="228600" y="3352800"/>
            <a:ext cx="8686800" cy="3505200"/>
          </a:xfrm>
        </p:spPr>
        <p:txBody>
          <a:bodyPr/>
          <a:lstStyle/>
          <a:p>
            <a:pPr marL="0" indent="0" eaLnBrk="1" hangingPunct="1">
              <a:buNone/>
            </a:pPr>
            <a:r>
              <a:rPr lang="en-US" sz="2000" dirty="0" smtClean="0"/>
              <a:t>(A) Rattlesnakes apparently gave rise evolutionarily to the dog, chimpanzee, and human. </a:t>
            </a:r>
          </a:p>
          <a:p>
            <a:pPr marL="0" indent="0" eaLnBrk="1" hangingPunct="1">
              <a:buNone/>
            </a:pPr>
            <a:r>
              <a:rPr lang="en-US" sz="2000" dirty="0" smtClean="0"/>
              <a:t>(B) Cytochrome </a:t>
            </a:r>
            <a:r>
              <a:rPr lang="en-US" sz="2000" i="1" dirty="0" smtClean="0"/>
              <a:t>c</a:t>
            </a:r>
            <a:r>
              <a:rPr lang="en-US" sz="2000" dirty="0" smtClean="0"/>
              <a:t> apparently has an entirely different function in rattlesnakes than in mammals, which explains the difference in the number of amino acids.</a:t>
            </a:r>
          </a:p>
          <a:p>
            <a:pPr marL="0" indent="0" eaLnBrk="1" hangingPunct="1">
              <a:buNone/>
            </a:pPr>
            <a:r>
              <a:rPr lang="en-US" sz="2000" dirty="0" smtClean="0"/>
              <a:t>(C) Cytochrome </a:t>
            </a:r>
            <a:r>
              <a:rPr lang="en-US" sz="2000" i="1" dirty="0" smtClean="0"/>
              <a:t>c</a:t>
            </a:r>
            <a:r>
              <a:rPr lang="en-US" sz="2000" dirty="0" smtClean="0"/>
              <a:t> is not found universally in animals.</a:t>
            </a:r>
          </a:p>
          <a:p>
            <a:pPr marL="0" indent="0" eaLnBrk="1" hangingPunct="1">
              <a:buNone/>
            </a:pPr>
            <a:r>
              <a:rPr lang="en-US" sz="2000" dirty="0" smtClean="0"/>
              <a:t>(D) Cytochrome </a:t>
            </a:r>
            <a:r>
              <a:rPr lang="en-US" sz="2000" i="1" dirty="0" smtClean="0"/>
              <a:t>c</a:t>
            </a:r>
            <a:r>
              <a:rPr lang="en-US" sz="2000" dirty="0" smtClean="0"/>
              <a:t> from a rattlesnake could function in a dog, but not in a chimpanzee.</a:t>
            </a:r>
          </a:p>
          <a:p>
            <a:pPr marL="0" indent="0" eaLnBrk="1" hangingPunct="1">
              <a:buNone/>
            </a:pPr>
            <a:r>
              <a:rPr lang="en-US" sz="2000" dirty="0" smtClean="0"/>
              <a:t>(E) The human is apparently more closely related to the chimpanzee than to the dog or rattlesnake.</a:t>
            </a:r>
          </a:p>
        </p:txBody>
      </p:sp>
    </p:spTree>
    <p:extLst>
      <p:ext uri="{BB962C8B-B14F-4D97-AF65-F5344CB8AC3E}">
        <p14:creationId xmlns:p14="http://schemas.microsoft.com/office/powerpoint/2010/main" val="844406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304800" y="0"/>
            <a:ext cx="8610600" cy="3810000"/>
          </a:xfrm>
        </p:spPr>
        <p:txBody>
          <a:bodyPr/>
          <a:lstStyle/>
          <a:p>
            <a:pPr eaLnBrk="1" hangingPunct="1"/>
            <a:r>
              <a:rPr lang="en-US" sz="2800" dirty="0" smtClean="0"/>
              <a:t>Q3: The amino acid sequence of cytochrome </a:t>
            </a:r>
            <a:r>
              <a:rPr lang="en-US" sz="2800" i="1" dirty="0" smtClean="0"/>
              <a:t>c</a:t>
            </a:r>
            <a:r>
              <a:rPr lang="en-US" sz="2800" dirty="0" smtClean="0"/>
              <a:t> is exactly the same in humans and chimpanzees. There is a difference of 13 amino acids between the cytochrome </a:t>
            </a:r>
            <a:r>
              <a:rPr lang="en-US" sz="2800" i="1" dirty="0" smtClean="0"/>
              <a:t>c</a:t>
            </a:r>
            <a:r>
              <a:rPr lang="en-US" sz="2800" dirty="0" smtClean="0"/>
              <a:t> of humans and dogs, and a difference of 20 amino acids between the cytochrome </a:t>
            </a:r>
            <a:r>
              <a:rPr lang="en-US" sz="2800" i="1" dirty="0" smtClean="0"/>
              <a:t>c</a:t>
            </a:r>
            <a:r>
              <a:rPr lang="en-US" sz="2800" dirty="0" smtClean="0"/>
              <a:t> of humans and rattlesnakes. Which of the following statements is best supported by these data?</a:t>
            </a:r>
            <a:br>
              <a:rPr lang="en-US" sz="2800" dirty="0" smtClean="0"/>
            </a:br>
            <a:endParaRPr lang="en-US" sz="2800" dirty="0" smtClean="0"/>
          </a:p>
        </p:txBody>
      </p:sp>
      <p:sp>
        <p:nvSpPr>
          <p:cNvPr id="46082" name="Rectangle 3"/>
          <p:cNvSpPr>
            <a:spLocks noGrp="1" noChangeArrowheads="1"/>
          </p:cNvSpPr>
          <p:nvPr>
            <p:ph type="body" idx="1"/>
          </p:nvPr>
        </p:nvSpPr>
        <p:spPr>
          <a:xfrm>
            <a:off x="228600" y="3352800"/>
            <a:ext cx="8686800" cy="3505200"/>
          </a:xfrm>
        </p:spPr>
        <p:txBody>
          <a:bodyPr/>
          <a:lstStyle/>
          <a:p>
            <a:pPr eaLnBrk="1" hangingPunct="1"/>
            <a:r>
              <a:rPr lang="en-US" sz="2000" smtClean="0"/>
              <a:t>(A) Rattlesnakes apparently gave rise evolutionarily to the dog, chimpanzee, and human. </a:t>
            </a:r>
          </a:p>
          <a:p>
            <a:pPr eaLnBrk="1" hangingPunct="1"/>
            <a:r>
              <a:rPr lang="en-US" sz="2000" smtClean="0"/>
              <a:t>(B) Cytochrome </a:t>
            </a:r>
            <a:r>
              <a:rPr lang="en-US" sz="2000" i="1" smtClean="0"/>
              <a:t>c</a:t>
            </a:r>
            <a:r>
              <a:rPr lang="en-US" sz="2000" smtClean="0"/>
              <a:t> apparently has an entirely different function in rattlesnakes than in mammals, which explains the difference in the umber of amino acids.</a:t>
            </a:r>
          </a:p>
          <a:p>
            <a:pPr eaLnBrk="1" hangingPunct="1"/>
            <a:r>
              <a:rPr lang="en-US" sz="2000" smtClean="0"/>
              <a:t>(C) Cytochrome </a:t>
            </a:r>
            <a:r>
              <a:rPr lang="en-US" sz="2000" i="1" smtClean="0"/>
              <a:t>c</a:t>
            </a:r>
            <a:r>
              <a:rPr lang="en-US" sz="2000" smtClean="0"/>
              <a:t> is not found universally in animals.</a:t>
            </a:r>
          </a:p>
          <a:p>
            <a:pPr eaLnBrk="1" hangingPunct="1"/>
            <a:r>
              <a:rPr lang="en-US" sz="2000" smtClean="0"/>
              <a:t>(D) Cytochrome </a:t>
            </a:r>
            <a:r>
              <a:rPr lang="en-US" sz="2000" i="1" smtClean="0"/>
              <a:t>c</a:t>
            </a:r>
            <a:r>
              <a:rPr lang="en-US" sz="2000" smtClean="0"/>
              <a:t> from a rattlesnake could function in a dog, but not in a chimpanzee.</a:t>
            </a:r>
          </a:p>
          <a:p>
            <a:pPr eaLnBrk="1" hangingPunct="1"/>
            <a:r>
              <a:rPr lang="en-US" sz="2000" smtClean="0"/>
              <a:t>(E) </a:t>
            </a:r>
            <a:r>
              <a:rPr lang="en-US" sz="2000" b="1" smtClean="0">
                <a:solidFill>
                  <a:srgbClr val="00B050"/>
                </a:solidFill>
              </a:rPr>
              <a:t>The human is apparently more closely related to the chimpanzee than to the dog or rattlesnake.</a:t>
            </a:r>
          </a:p>
        </p:txBody>
      </p:sp>
    </p:spTree>
    <p:extLst>
      <p:ext uri="{BB962C8B-B14F-4D97-AF65-F5344CB8AC3E}">
        <p14:creationId xmlns:p14="http://schemas.microsoft.com/office/powerpoint/2010/main" val="42102602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p:txBody>
          <a:bodyPr/>
          <a:lstStyle/>
          <a:p>
            <a:r>
              <a:rPr lang="en-US" smtClean="0"/>
              <a:t>Cladogram Review</a:t>
            </a:r>
          </a:p>
        </p:txBody>
      </p:sp>
      <p:sp>
        <p:nvSpPr>
          <p:cNvPr id="26626" name="Rectangle 3"/>
          <p:cNvSpPr>
            <a:spLocks noGrp="1"/>
          </p:cNvSpPr>
          <p:nvPr>
            <p:ph type="body" idx="1"/>
          </p:nvPr>
        </p:nvSpPr>
        <p:spPr/>
        <p:txBody>
          <a:bodyPr/>
          <a:lstStyle/>
          <a:p>
            <a:endParaRPr lang="en-US" smtClean="0"/>
          </a:p>
        </p:txBody>
      </p:sp>
      <p:pic>
        <p:nvPicPr>
          <p:cNvPr id="26627" name="Picture 5" descr="6a00d8341c5e1453ef0133f4ffebb4970b-300wi"/>
          <p:cNvPicPr>
            <a:picLocks noChangeAspect="1" noChangeArrowheads="1"/>
          </p:cNvPicPr>
          <p:nvPr/>
        </p:nvPicPr>
        <p:blipFill>
          <a:blip r:embed="rId2"/>
          <a:srcRect/>
          <a:stretch>
            <a:fillRect/>
          </a:stretch>
        </p:blipFill>
        <p:spPr bwMode="auto">
          <a:xfrm>
            <a:off x="3505200" y="1295400"/>
            <a:ext cx="3390900" cy="2905125"/>
          </a:xfrm>
          <a:prstGeom prst="rect">
            <a:avLst/>
          </a:prstGeom>
          <a:noFill/>
          <a:ln w="9525">
            <a:noFill/>
            <a:miter lim="800000"/>
            <a:headEnd/>
            <a:tailEnd/>
          </a:ln>
        </p:spPr>
      </p:pic>
      <p:pic>
        <p:nvPicPr>
          <p:cNvPr id="26628" name="Picture 7" descr="25"/>
          <p:cNvPicPr>
            <a:picLocks noChangeAspect="1" noChangeArrowheads="1"/>
          </p:cNvPicPr>
          <p:nvPr/>
        </p:nvPicPr>
        <p:blipFill>
          <a:blip r:embed="rId3"/>
          <a:srcRect/>
          <a:stretch>
            <a:fillRect/>
          </a:stretch>
        </p:blipFill>
        <p:spPr bwMode="auto">
          <a:xfrm>
            <a:off x="762000" y="4143375"/>
            <a:ext cx="7620000" cy="2714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p:txBody>
          <a:bodyPr/>
          <a:lstStyle/>
          <a:p>
            <a:endParaRPr lang="en-US" smtClean="0"/>
          </a:p>
        </p:txBody>
      </p:sp>
      <p:sp>
        <p:nvSpPr>
          <p:cNvPr id="27650" name="Rectangle 3"/>
          <p:cNvSpPr>
            <a:spLocks noGrp="1"/>
          </p:cNvSpPr>
          <p:nvPr>
            <p:ph type="body" idx="1"/>
          </p:nvPr>
        </p:nvSpPr>
        <p:spPr/>
        <p:txBody>
          <a:bodyPr/>
          <a:lstStyle/>
          <a:p>
            <a:endParaRPr lang="en-US" smtClean="0"/>
          </a:p>
        </p:txBody>
      </p:sp>
      <p:pic>
        <p:nvPicPr>
          <p:cNvPr id="27651" name="Picture 5" descr="speciation"/>
          <p:cNvPicPr>
            <a:picLocks noChangeAspect="1" noChangeArrowheads="1"/>
          </p:cNvPicPr>
          <p:nvPr/>
        </p:nvPicPr>
        <p:blipFill>
          <a:blip r:embed="rId2"/>
          <a:srcRect/>
          <a:stretch>
            <a:fillRect/>
          </a:stretch>
        </p:blipFill>
        <p:spPr bwMode="auto">
          <a:xfrm>
            <a:off x="0" y="369888"/>
            <a:ext cx="9144000" cy="6140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p:txBody>
          <a:bodyPr/>
          <a:lstStyle/>
          <a:p>
            <a:endParaRPr lang="en-US" smtClean="0"/>
          </a:p>
        </p:txBody>
      </p:sp>
      <p:sp>
        <p:nvSpPr>
          <p:cNvPr id="28674" name="Rectangle 3"/>
          <p:cNvSpPr>
            <a:spLocks noGrp="1"/>
          </p:cNvSpPr>
          <p:nvPr>
            <p:ph type="body" idx="1"/>
          </p:nvPr>
        </p:nvSpPr>
        <p:spPr/>
        <p:txBody>
          <a:bodyPr/>
          <a:lstStyle/>
          <a:p>
            <a:endParaRPr lang="en-US" smtClean="0"/>
          </a:p>
        </p:txBody>
      </p:sp>
      <p:pic>
        <p:nvPicPr>
          <p:cNvPr id="28675" name="Picture 5" descr="24_14HybrZoneOverTime_4-L"/>
          <p:cNvPicPr>
            <a:picLocks noChangeAspect="1" noChangeArrowheads="1"/>
          </p:cNvPicPr>
          <p:nvPr/>
        </p:nvPicPr>
        <p:blipFill>
          <a:blip r:embed="rId2"/>
          <a:srcRect/>
          <a:stretch>
            <a:fillRect/>
          </a:stretch>
        </p:blipFill>
        <p:spPr bwMode="auto">
          <a:xfrm>
            <a:off x="473014" y="835794"/>
            <a:ext cx="8213785" cy="38124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381000"/>
            <a:ext cx="7669651" cy="5745163"/>
          </a:xfrm>
        </p:spPr>
      </p:pic>
    </p:spTree>
    <p:extLst>
      <p:ext uri="{BB962C8B-B14F-4D97-AF65-F5344CB8AC3E}">
        <p14:creationId xmlns:p14="http://schemas.microsoft.com/office/powerpoint/2010/main" val="27807057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p:txBody>
          <a:bodyPr/>
          <a:lstStyle/>
          <a:p>
            <a:r>
              <a:rPr lang="en-US" smtClean="0"/>
              <a:t>Allopatric vs Sympatric Species</a:t>
            </a:r>
          </a:p>
        </p:txBody>
      </p:sp>
      <p:sp>
        <p:nvSpPr>
          <p:cNvPr id="29698" name="Rectangle 3"/>
          <p:cNvSpPr>
            <a:spLocks noGrp="1"/>
          </p:cNvSpPr>
          <p:nvPr>
            <p:ph type="body" idx="1"/>
          </p:nvPr>
        </p:nvSpPr>
        <p:spPr/>
        <p:txBody>
          <a:bodyPr/>
          <a:lstStyle/>
          <a:p>
            <a:endParaRPr lang="en-US" smtClean="0"/>
          </a:p>
        </p:txBody>
      </p:sp>
      <p:pic>
        <p:nvPicPr>
          <p:cNvPr id="29699" name="Picture 5" descr="24153_28_03_12_1_09_11"/>
          <p:cNvPicPr>
            <a:picLocks noChangeAspect="1" noChangeArrowheads="1"/>
          </p:cNvPicPr>
          <p:nvPr/>
        </p:nvPicPr>
        <p:blipFill>
          <a:blip r:embed="rId2"/>
          <a:srcRect/>
          <a:stretch>
            <a:fillRect/>
          </a:stretch>
        </p:blipFill>
        <p:spPr bwMode="auto">
          <a:xfrm>
            <a:off x="1295400" y="1143000"/>
            <a:ext cx="6600825"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p:txBody>
          <a:bodyPr/>
          <a:lstStyle/>
          <a:p>
            <a:r>
              <a:rPr lang="en-US" smtClean="0"/>
              <a:t>Evolution: Micro</a:t>
            </a:r>
          </a:p>
        </p:txBody>
      </p:sp>
      <p:sp>
        <p:nvSpPr>
          <p:cNvPr id="30722" name="Rectangle 3"/>
          <p:cNvSpPr>
            <a:spLocks noGrp="1"/>
          </p:cNvSpPr>
          <p:nvPr>
            <p:ph type="body" idx="1"/>
          </p:nvPr>
        </p:nvSpPr>
        <p:spPr/>
        <p:txBody>
          <a:bodyPr/>
          <a:lstStyle/>
          <a:p>
            <a:r>
              <a:rPr lang="en-US" smtClean="0"/>
              <a:t>Microevolution is evolution on a small scale—within a </a:t>
            </a:r>
            <a:r>
              <a:rPr lang="en-US" b="1" smtClean="0"/>
              <a:t>single population</a:t>
            </a:r>
            <a:r>
              <a:rPr lang="en-US" smtClean="0"/>
              <a:t>. That means narrowing our focus to one branch of the tree of life. </a:t>
            </a:r>
          </a:p>
          <a:p>
            <a:pPr>
              <a:buFont typeface="Arial" charset="0"/>
              <a:buNone/>
            </a:pPr>
            <a:endParaRPr lang="en-US" smtClean="0"/>
          </a:p>
          <a:p>
            <a:r>
              <a:rPr lang="en-US" smtClean="0"/>
              <a:t>You could continue zooming in until you saw the </a:t>
            </a:r>
            <a:r>
              <a:rPr lang="en-US" u="sng" smtClean="0"/>
              <a:t>relationships between beetle populations.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idx="4294967295"/>
          </p:nvPr>
        </p:nvSpPr>
        <p:spPr/>
        <p:txBody>
          <a:bodyPr/>
          <a:lstStyle/>
          <a:p>
            <a:endParaRPr lang="en-US" smtClean="0"/>
          </a:p>
        </p:txBody>
      </p:sp>
      <p:sp>
        <p:nvSpPr>
          <p:cNvPr id="31746" name="Rectangle 3"/>
          <p:cNvSpPr>
            <a:spLocks noGrp="1"/>
          </p:cNvSpPr>
          <p:nvPr>
            <p:ph type="body" idx="4294967295"/>
          </p:nvPr>
        </p:nvSpPr>
        <p:spPr>
          <a:xfrm>
            <a:off x="457200" y="3505200"/>
            <a:ext cx="8229600" cy="3916363"/>
          </a:xfrm>
        </p:spPr>
        <p:txBody>
          <a:bodyPr/>
          <a:lstStyle/>
          <a:p>
            <a:pPr>
              <a:lnSpc>
                <a:spcPct val="90000"/>
              </a:lnSpc>
            </a:pPr>
            <a:r>
              <a:rPr lang="en-US" sz="2000" smtClean="0"/>
              <a:t>We’ve defined microevolution as a </a:t>
            </a:r>
            <a:r>
              <a:rPr lang="en-US" sz="2000" b="1" smtClean="0"/>
              <a:t>change in gene frequency in a population</a:t>
            </a:r>
            <a:r>
              <a:rPr lang="en-US" sz="2000" smtClean="0"/>
              <a:t> and a population as a group of organisms that share a common gene pool</a:t>
            </a:r>
          </a:p>
          <a:p>
            <a:pPr>
              <a:lnSpc>
                <a:spcPct val="90000"/>
              </a:lnSpc>
            </a:pPr>
            <a:endParaRPr lang="en-US" sz="2000" smtClean="0"/>
          </a:p>
          <a:p>
            <a:pPr>
              <a:lnSpc>
                <a:spcPct val="90000"/>
              </a:lnSpc>
            </a:pPr>
            <a:r>
              <a:rPr lang="en-US" sz="2000" smtClean="0"/>
              <a:t>Imagine that you go to the mountaintop this year, sample these beetles, and determine that 80% of the genes in the population are for green coloration and 20% of them are for brown coloration. </a:t>
            </a:r>
          </a:p>
          <a:p>
            <a:pPr>
              <a:lnSpc>
                <a:spcPct val="90000"/>
              </a:lnSpc>
            </a:pPr>
            <a:r>
              <a:rPr lang="en-US" sz="2000" smtClean="0"/>
              <a:t>You go back the next year, repeat the procedure, and find a new ratio: 60% green genes to 40% brown genes.</a:t>
            </a:r>
          </a:p>
          <a:p>
            <a:pPr algn="ctr">
              <a:lnSpc>
                <a:spcPct val="90000"/>
              </a:lnSpc>
              <a:buFont typeface="Arial" charset="0"/>
              <a:buNone/>
            </a:pPr>
            <a:endParaRPr lang="en-US" sz="2000" smtClean="0"/>
          </a:p>
        </p:txBody>
      </p:sp>
      <p:pic>
        <p:nvPicPr>
          <p:cNvPr id="31747" name="Picture 7" descr="browngreen_genes"/>
          <p:cNvPicPr>
            <a:picLocks noChangeAspect="1" noChangeArrowheads="1"/>
          </p:cNvPicPr>
          <p:nvPr/>
        </p:nvPicPr>
        <p:blipFill>
          <a:blip r:embed="rId2"/>
          <a:srcRect/>
          <a:stretch>
            <a:fillRect/>
          </a:stretch>
        </p:blipFill>
        <p:spPr bwMode="auto">
          <a:xfrm>
            <a:off x="1219200" y="0"/>
            <a:ext cx="6134100" cy="3287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p:txBody>
          <a:bodyPr/>
          <a:lstStyle/>
          <a:p>
            <a:r>
              <a:rPr lang="en-US" smtClean="0"/>
              <a:t>Hardy Weinberg Review</a:t>
            </a:r>
          </a:p>
        </p:txBody>
      </p:sp>
      <p:sp>
        <p:nvSpPr>
          <p:cNvPr id="32770" name="Rectangle 3"/>
          <p:cNvSpPr>
            <a:spLocks noGrp="1"/>
          </p:cNvSpPr>
          <p:nvPr>
            <p:ph type="body" idx="1"/>
          </p:nvPr>
        </p:nvSpPr>
        <p:spPr/>
        <p:txBody>
          <a:bodyPr/>
          <a:lstStyle/>
          <a:p>
            <a:r>
              <a:rPr lang="en-US" smtClean="0"/>
              <a:t>Population symbols—p2, 2pq, q2</a:t>
            </a:r>
          </a:p>
          <a:p>
            <a:endParaRPr lang="en-US" smtClean="0"/>
          </a:p>
          <a:p>
            <a:r>
              <a:rPr lang="en-US" smtClean="0"/>
              <a:t>Allele frequency symbols—p and q</a:t>
            </a:r>
          </a:p>
          <a:p>
            <a:endParaRPr lang="en-US" smtClean="0"/>
          </a:p>
          <a:p>
            <a:pPr algn="ctr">
              <a:buFont typeface="Arial" charset="0"/>
              <a:buNone/>
            </a:pPr>
            <a:r>
              <a:rPr lang="en-US" smtClean="0">
                <a:solidFill>
                  <a:schemeClr val="hlink"/>
                </a:solidFill>
              </a:rPr>
              <a:t>Look at what is given and what you have to solve for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p:nvPr>
        </p:nvSpPr>
        <p:spPr/>
        <p:txBody>
          <a:bodyPr/>
          <a:lstStyle/>
          <a:p>
            <a:endParaRPr lang="en-US" smtClean="0"/>
          </a:p>
        </p:txBody>
      </p:sp>
      <p:sp>
        <p:nvSpPr>
          <p:cNvPr id="14338" name="Rectangle 3"/>
          <p:cNvSpPr>
            <a:spLocks noGrp="1"/>
          </p:cNvSpPr>
          <p:nvPr>
            <p:ph type="body" idx="1"/>
          </p:nvPr>
        </p:nvSpPr>
        <p:spPr/>
        <p:txBody>
          <a:bodyPr/>
          <a:lstStyle/>
          <a:p>
            <a:endParaRPr lang="en-US" smtClean="0"/>
          </a:p>
        </p:txBody>
      </p:sp>
      <p:pic>
        <p:nvPicPr>
          <p:cNvPr id="14339" name="Picture 4" descr="evolution_concept_key"/>
          <p:cNvPicPr>
            <a:picLocks noChangeAspect="1" noChangeArrowheads="1"/>
          </p:cNvPicPr>
          <p:nvPr/>
        </p:nvPicPr>
        <p:blipFill>
          <a:blip r:embed="rId2"/>
          <a:srcRect/>
          <a:stretch>
            <a:fillRect/>
          </a:stretch>
        </p:blipFill>
        <p:spPr bwMode="auto">
          <a:xfrm>
            <a:off x="0" y="0"/>
            <a:ext cx="9144000" cy="6386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p:nvPr>
        </p:nvSpPr>
        <p:spPr/>
        <p:txBody>
          <a:bodyPr/>
          <a:lstStyle/>
          <a:p>
            <a:r>
              <a:rPr lang="en-US" dirty="0" smtClean="0"/>
              <a:t>Q4</a:t>
            </a:r>
          </a:p>
        </p:txBody>
      </p:sp>
      <p:sp>
        <p:nvSpPr>
          <p:cNvPr id="44034" name="Rectangle 3"/>
          <p:cNvSpPr>
            <a:spLocks noGrp="1"/>
          </p:cNvSpPr>
          <p:nvPr>
            <p:ph type="body" idx="1"/>
          </p:nvPr>
        </p:nvSpPr>
        <p:spPr/>
        <p:txBody>
          <a:bodyPr/>
          <a:lstStyle/>
          <a:p>
            <a:pPr>
              <a:buFont typeface="Arial" charset="0"/>
              <a:buNone/>
            </a:pPr>
            <a:r>
              <a:rPr lang="en-US" sz="4000" dirty="0" smtClean="0"/>
              <a:t>A survey reveals that 25% of a population of 1000 have attached earlobes, homo recessive trait.  </a:t>
            </a:r>
          </a:p>
          <a:p>
            <a:pPr>
              <a:buFont typeface="Arial" charset="0"/>
              <a:buNone/>
            </a:pPr>
            <a:r>
              <a:rPr lang="en-US" sz="4000" dirty="0" smtClean="0"/>
              <a:t>What is the frequency of recessive allele?__</a:t>
            </a:r>
          </a:p>
          <a:p>
            <a:pPr>
              <a:buFont typeface="Arial" charset="0"/>
              <a:buNone/>
            </a:pPr>
            <a:r>
              <a:rPr lang="en-US" sz="4000" dirty="0" smtClean="0"/>
              <a:t>What % are heterozygous?___</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a:xfrm>
            <a:off x="429768" y="457200"/>
            <a:ext cx="8229600" cy="1143000"/>
          </a:xfrm>
        </p:spPr>
        <p:txBody>
          <a:bodyPr/>
          <a:lstStyle/>
          <a:p>
            <a:pPr eaLnBrk="1" hangingPunct="1"/>
            <a:r>
              <a:rPr lang="en-US" sz="4000" dirty="0" smtClean="0"/>
              <a:t>Q5: Which of the following factors is the most effective in changing allele frequency in natural populations?</a:t>
            </a:r>
          </a:p>
        </p:txBody>
      </p:sp>
      <p:sp>
        <p:nvSpPr>
          <p:cNvPr id="47106" name="Content Placeholder 2"/>
          <p:cNvSpPr>
            <a:spLocks noGrp="1"/>
          </p:cNvSpPr>
          <p:nvPr>
            <p:ph idx="4294967295"/>
          </p:nvPr>
        </p:nvSpPr>
        <p:spPr>
          <a:xfrm>
            <a:off x="457200" y="2133600"/>
            <a:ext cx="8229600" cy="4525963"/>
          </a:xfrm>
        </p:spPr>
        <p:txBody>
          <a:bodyPr/>
          <a:lstStyle/>
          <a:p>
            <a:pPr eaLnBrk="1" hangingPunct="1">
              <a:buFont typeface="Arial" charset="0"/>
              <a:buNone/>
            </a:pPr>
            <a:r>
              <a:rPr lang="en-US" dirty="0" smtClean="0"/>
              <a:t>A Large population size</a:t>
            </a:r>
          </a:p>
          <a:p>
            <a:pPr eaLnBrk="1" hangingPunct="1">
              <a:buFont typeface="Arial" charset="0"/>
              <a:buNone/>
            </a:pPr>
            <a:r>
              <a:rPr lang="en-US" dirty="0" smtClean="0"/>
              <a:t>B Low rate of mutation</a:t>
            </a:r>
          </a:p>
          <a:p>
            <a:pPr eaLnBrk="1" hangingPunct="1">
              <a:buFont typeface="Arial" charset="0"/>
              <a:buNone/>
            </a:pPr>
            <a:r>
              <a:rPr lang="en-US" dirty="0" smtClean="0"/>
              <a:t>C </a:t>
            </a:r>
            <a:r>
              <a:rPr lang="en-US" dirty="0" err="1" smtClean="0"/>
              <a:t>Negligable</a:t>
            </a:r>
            <a:r>
              <a:rPr lang="en-US" dirty="0" smtClean="0"/>
              <a:t> migration</a:t>
            </a:r>
          </a:p>
          <a:p>
            <a:pPr eaLnBrk="1" hangingPunct="1">
              <a:buFont typeface="Arial" charset="0"/>
              <a:buNone/>
            </a:pPr>
            <a:r>
              <a:rPr lang="en-US" dirty="0" smtClean="0"/>
              <a:t>D Random mating</a:t>
            </a:r>
          </a:p>
          <a:p>
            <a:pPr eaLnBrk="1" hangingPunct="1">
              <a:buFont typeface="Arial" charset="0"/>
              <a:buNone/>
            </a:pPr>
            <a:r>
              <a:rPr lang="en-US" dirty="0" smtClean="0"/>
              <a:t>E Selection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p:txBody>
          <a:bodyPr/>
          <a:lstStyle/>
          <a:p>
            <a:pPr eaLnBrk="1" hangingPunct="1"/>
            <a:r>
              <a:rPr lang="en-US" sz="4000" smtClean="0"/>
              <a:t>Q5: Which of the following factors is the most effective in changing allele frequency in natural populations?</a:t>
            </a:r>
          </a:p>
        </p:txBody>
      </p:sp>
      <p:sp>
        <p:nvSpPr>
          <p:cNvPr id="48130" name="Content Placeholder 2"/>
          <p:cNvSpPr>
            <a:spLocks noGrp="1"/>
          </p:cNvSpPr>
          <p:nvPr>
            <p:ph idx="4294967295"/>
          </p:nvPr>
        </p:nvSpPr>
        <p:spPr>
          <a:xfrm>
            <a:off x="457200" y="2133600"/>
            <a:ext cx="8229600" cy="4525963"/>
          </a:xfrm>
        </p:spPr>
        <p:txBody>
          <a:bodyPr/>
          <a:lstStyle/>
          <a:p>
            <a:pPr eaLnBrk="1" hangingPunct="1">
              <a:buFont typeface="Arial" charset="0"/>
              <a:buNone/>
            </a:pPr>
            <a:r>
              <a:rPr lang="en-US" smtClean="0"/>
              <a:t>A Large population size</a:t>
            </a:r>
          </a:p>
          <a:p>
            <a:pPr eaLnBrk="1" hangingPunct="1">
              <a:buFont typeface="Arial" charset="0"/>
              <a:buNone/>
            </a:pPr>
            <a:r>
              <a:rPr lang="en-US" smtClean="0"/>
              <a:t>B Low rate of mutation</a:t>
            </a:r>
          </a:p>
          <a:p>
            <a:pPr eaLnBrk="1" hangingPunct="1">
              <a:buFont typeface="Arial" charset="0"/>
              <a:buNone/>
            </a:pPr>
            <a:r>
              <a:rPr lang="en-US" smtClean="0"/>
              <a:t>C Negligable migration</a:t>
            </a:r>
          </a:p>
          <a:p>
            <a:pPr eaLnBrk="1" hangingPunct="1">
              <a:buFont typeface="Arial" charset="0"/>
              <a:buNone/>
            </a:pPr>
            <a:r>
              <a:rPr lang="en-US" smtClean="0"/>
              <a:t>D Random mating</a:t>
            </a:r>
          </a:p>
          <a:p>
            <a:pPr eaLnBrk="1" hangingPunct="1">
              <a:buFont typeface="Arial" charset="0"/>
              <a:buNone/>
            </a:pPr>
            <a:r>
              <a:rPr lang="en-US" smtClean="0"/>
              <a:t>E</a:t>
            </a:r>
            <a:r>
              <a:rPr lang="en-US" smtClean="0">
                <a:solidFill>
                  <a:srgbClr val="00B050"/>
                </a:solidFill>
              </a:rPr>
              <a:t> Selection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304800" y="274638"/>
            <a:ext cx="8382000" cy="1401762"/>
          </a:xfrm>
        </p:spPr>
        <p:txBody>
          <a:bodyPr/>
          <a:lstStyle/>
          <a:p>
            <a:pPr algn="l" eaLnBrk="1" hangingPunct="1"/>
            <a:r>
              <a:rPr lang="en-US" sz="4000" dirty="0" smtClean="0"/>
              <a:t>Q6: Evolutionary fitness is measured by</a:t>
            </a:r>
          </a:p>
        </p:txBody>
      </p:sp>
      <p:sp>
        <p:nvSpPr>
          <p:cNvPr id="49154" name="Content Placeholder 2"/>
          <p:cNvSpPr>
            <a:spLocks noGrp="1"/>
          </p:cNvSpPr>
          <p:nvPr>
            <p:ph idx="1"/>
          </p:nvPr>
        </p:nvSpPr>
        <p:spPr/>
        <p:txBody>
          <a:bodyPr/>
          <a:lstStyle/>
          <a:p>
            <a:pPr eaLnBrk="1" hangingPunct="1">
              <a:buFont typeface="Arial" charset="0"/>
              <a:buNone/>
            </a:pPr>
            <a:r>
              <a:rPr lang="en-US" dirty="0" smtClean="0"/>
              <a:t>A. Physical strength</a:t>
            </a:r>
          </a:p>
          <a:p>
            <a:pPr eaLnBrk="1" hangingPunct="1">
              <a:buFont typeface="Arial" charset="0"/>
              <a:buNone/>
            </a:pPr>
            <a:r>
              <a:rPr lang="en-US" dirty="0" err="1" smtClean="0"/>
              <a:t>B.Reproductive</a:t>
            </a:r>
            <a:r>
              <a:rPr lang="en-US" dirty="0" smtClean="0"/>
              <a:t> success</a:t>
            </a:r>
          </a:p>
          <a:p>
            <a:pPr eaLnBrk="1" hangingPunct="1">
              <a:buFont typeface="Arial" charset="0"/>
              <a:buNone/>
            </a:pPr>
            <a:r>
              <a:rPr lang="en-US" dirty="0" smtClean="0"/>
              <a:t>C. Length of life</a:t>
            </a:r>
          </a:p>
          <a:p>
            <a:pPr eaLnBrk="1" hangingPunct="1">
              <a:buFont typeface="Arial" charset="0"/>
              <a:buNone/>
            </a:pPr>
            <a:r>
              <a:rPr lang="en-US" dirty="0" smtClean="0"/>
              <a:t>D. Resistance to disease</a:t>
            </a:r>
          </a:p>
          <a:p>
            <a:pPr eaLnBrk="1" hangingPunct="1">
              <a:buFont typeface="Arial" charset="0"/>
              <a:buNone/>
            </a:pPr>
            <a:r>
              <a:rPr lang="en-US" dirty="0" smtClean="0"/>
              <a:t>E. Competiveness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04800" y="274638"/>
            <a:ext cx="8382000" cy="1401762"/>
          </a:xfrm>
        </p:spPr>
        <p:txBody>
          <a:bodyPr/>
          <a:lstStyle/>
          <a:p>
            <a:pPr algn="l" eaLnBrk="1" hangingPunct="1"/>
            <a:r>
              <a:rPr lang="en-US" sz="4000" smtClean="0"/>
              <a:t>Q6: Evolutionary fitness is measured by</a:t>
            </a:r>
          </a:p>
        </p:txBody>
      </p:sp>
      <p:sp>
        <p:nvSpPr>
          <p:cNvPr id="50178" name="Content Placeholder 2"/>
          <p:cNvSpPr>
            <a:spLocks noGrp="1"/>
          </p:cNvSpPr>
          <p:nvPr>
            <p:ph idx="1"/>
          </p:nvPr>
        </p:nvSpPr>
        <p:spPr/>
        <p:txBody>
          <a:bodyPr/>
          <a:lstStyle/>
          <a:p>
            <a:pPr eaLnBrk="1" hangingPunct="1">
              <a:buFont typeface="Arial" charset="0"/>
              <a:buNone/>
            </a:pPr>
            <a:r>
              <a:rPr lang="en-US" smtClean="0"/>
              <a:t>A. Physical strength</a:t>
            </a:r>
          </a:p>
          <a:p>
            <a:pPr eaLnBrk="1" hangingPunct="1">
              <a:buFont typeface="Arial" charset="0"/>
              <a:buNone/>
            </a:pPr>
            <a:r>
              <a:rPr lang="en-US" smtClean="0"/>
              <a:t>B. </a:t>
            </a:r>
            <a:r>
              <a:rPr lang="en-US" smtClean="0">
                <a:solidFill>
                  <a:srgbClr val="00B050"/>
                </a:solidFill>
              </a:rPr>
              <a:t>Reproductive success</a:t>
            </a:r>
          </a:p>
          <a:p>
            <a:pPr eaLnBrk="1" hangingPunct="1">
              <a:buFont typeface="Arial" charset="0"/>
              <a:buNone/>
            </a:pPr>
            <a:r>
              <a:rPr lang="en-US" smtClean="0"/>
              <a:t>C. Length of life</a:t>
            </a:r>
          </a:p>
          <a:p>
            <a:pPr eaLnBrk="1" hangingPunct="1">
              <a:buFont typeface="Arial" charset="0"/>
              <a:buNone/>
            </a:pPr>
            <a:r>
              <a:rPr lang="en-US" smtClean="0"/>
              <a:t>D. Resistance to disease</a:t>
            </a:r>
          </a:p>
          <a:p>
            <a:pPr eaLnBrk="1" hangingPunct="1">
              <a:buFont typeface="Arial" charset="0"/>
              <a:buNone/>
            </a:pPr>
            <a:r>
              <a:rPr lang="en-US" smtClean="0"/>
              <a:t>E. Compeitiveness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pPr eaLnBrk="1" hangingPunct="1"/>
            <a:r>
              <a:rPr lang="en-US" sz="4000" dirty="0" smtClean="0"/>
              <a:t>Q7: All of the following are examples of </a:t>
            </a:r>
            <a:r>
              <a:rPr lang="en-US" sz="4000" dirty="0" err="1" smtClean="0"/>
              <a:t>prezygotic</a:t>
            </a:r>
            <a:r>
              <a:rPr lang="en-US" sz="4000" dirty="0" smtClean="0"/>
              <a:t> isolating mechanisms EXCEPT:</a:t>
            </a:r>
          </a:p>
        </p:txBody>
      </p:sp>
      <p:sp>
        <p:nvSpPr>
          <p:cNvPr id="3" name="Content Placeholder 2"/>
          <p:cNvSpPr>
            <a:spLocks noGrp="1"/>
          </p:cNvSpPr>
          <p:nvPr>
            <p:ph idx="1"/>
          </p:nvPr>
        </p:nvSpPr>
        <p:spPr>
          <a:xfrm>
            <a:off x="457200" y="2438400"/>
            <a:ext cx="8229600" cy="3687763"/>
          </a:xfrm>
        </p:spPr>
        <p:txBody>
          <a:bodyPr rtlCol="0">
            <a:normAutofit fontScale="85000" lnSpcReduction="20000"/>
          </a:bodyPr>
          <a:lstStyle/>
          <a:p>
            <a:pPr eaLnBrk="1" fontAlgn="auto" hangingPunct="1">
              <a:spcAft>
                <a:spcPts val="0"/>
              </a:spcAft>
              <a:buFont typeface="Arial" pitchFamily="34" charset="0"/>
              <a:buNone/>
              <a:defRPr/>
            </a:pPr>
            <a:r>
              <a:rPr lang="en-US" dirty="0" smtClean="0"/>
              <a:t>A Male fireflies of different species have different flash patterns</a:t>
            </a:r>
          </a:p>
          <a:p>
            <a:pPr eaLnBrk="1" fontAlgn="auto" hangingPunct="1">
              <a:spcAft>
                <a:spcPts val="0"/>
              </a:spcAft>
              <a:buFont typeface="Arial" pitchFamily="34" charset="0"/>
              <a:buNone/>
              <a:defRPr/>
            </a:pPr>
            <a:r>
              <a:rPr lang="en-US" dirty="0" smtClean="0"/>
              <a:t>B Three closely related orchid species flower on different days</a:t>
            </a:r>
          </a:p>
          <a:p>
            <a:pPr eaLnBrk="1" fontAlgn="auto" hangingPunct="1">
              <a:spcAft>
                <a:spcPts val="0"/>
              </a:spcAft>
              <a:buFont typeface="Arial" pitchFamily="34" charset="0"/>
              <a:buNone/>
              <a:defRPr/>
            </a:pPr>
            <a:r>
              <a:rPr lang="en-US" dirty="0" smtClean="0"/>
              <a:t>C The progeny of a cross between two different lizard species fail to develop properly</a:t>
            </a:r>
          </a:p>
          <a:p>
            <a:pPr eaLnBrk="1" fontAlgn="auto" hangingPunct="1">
              <a:spcAft>
                <a:spcPts val="0"/>
              </a:spcAft>
              <a:buFont typeface="Arial" pitchFamily="34" charset="0"/>
              <a:buNone/>
              <a:defRPr/>
            </a:pPr>
            <a:r>
              <a:rPr lang="en-US" dirty="0" smtClean="0"/>
              <a:t>D One species of snake lives in water and another is </a:t>
            </a:r>
            <a:r>
              <a:rPr lang="en-US" dirty="0" err="1" smtClean="0"/>
              <a:t>terrestial</a:t>
            </a:r>
            <a:endParaRPr lang="en-US" dirty="0" smtClean="0"/>
          </a:p>
          <a:p>
            <a:pPr eaLnBrk="1" fontAlgn="auto" hangingPunct="1">
              <a:spcAft>
                <a:spcPts val="0"/>
              </a:spcAft>
              <a:buFont typeface="Arial" pitchFamily="34" charset="0"/>
              <a:buNone/>
              <a:defRPr/>
            </a:pPr>
            <a:r>
              <a:rPr lang="en-US" dirty="0" smtClean="0"/>
              <a:t>E Pepper frogs mate in April, and tree frogs mate in June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pPr eaLnBrk="1" hangingPunct="1"/>
            <a:r>
              <a:rPr lang="en-US" sz="4000" dirty="0" smtClean="0"/>
              <a:t>Q7: All of the following are examples of </a:t>
            </a:r>
            <a:r>
              <a:rPr lang="en-US" sz="4000" dirty="0" err="1" smtClean="0"/>
              <a:t>prezygotic</a:t>
            </a:r>
            <a:r>
              <a:rPr lang="en-US" sz="4000" dirty="0" smtClean="0"/>
              <a:t> isolating mechanisms EXCEPT:</a:t>
            </a:r>
          </a:p>
        </p:txBody>
      </p:sp>
      <p:sp>
        <p:nvSpPr>
          <p:cNvPr id="3" name="Content Placeholder 2"/>
          <p:cNvSpPr>
            <a:spLocks noGrp="1"/>
          </p:cNvSpPr>
          <p:nvPr>
            <p:ph idx="1"/>
          </p:nvPr>
        </p:nvSpPr>
        <p:spPr>
          <a:xfrm>
            <a:off x="457200" y="2438400"/>
            <a:ext cx="8229600" cy="3687763"/>
          </a:xfrm>
        </p:spPr>
        <p:txBody>
          <a:bodyPr rtlCol="0">
            <a:normAutofit fontScale="85000" lnSpcReduction="20000"/>
          </a:bodyPr>
          <a:lstStyle/>
          <a:p>
            <a:pPr eaLnBrk="1" fontAlgn="auto" hangingPunct="1">
              <a:spcAft>
                <a:spcPts val="0"/>
              </a:spcAft>
              <a:buFont typeface="Arial" pitchFamily="34" charset="0"/>
              <a:buNone/>
              <a:defRPr/>
            </a:pPr>
            <a:r>
              <a:rPr lang="en-US" dirty="0" smtClean="0"/>
              <a:t>A Male fireflies of different species have different flash patterns</a:t>
            </a:r>
          </a:p>
          <a:p>
            <a:pPr eaLnBrk="1" fontAlgn="auto" hangingPunct="1">
              <a:spcAft>
                <a:spcPts val="0"/>
              </a:spcAft>
              <a:buFont typeface="Arial" pitchFamily="34" charset="0"/>
              <a:buNone/>
              <a:defRPr/>
            </a:pPr>
            <a:r>
              <a:rPr lang="en-US" dirty="0" smtClean="0"/>
              <a:t>B Three closely related orchid species flower on different days</a:t>
            </a:r>
          </a:p>
          <a:p>
            <a:pPr eaLnBrk="1" fontAlgn="auto" hangingPunct="1">
              <a:spcAft>
                <a:spcPts val="0"/>
              </a:spcAft>
              <a:buFont typeface="Arial" pitchFamily="34" charset="0"/>
              <a:buNone/>
              <a:defRPr/>
            </a:pPr>
            <a:r>
              <a:rPr lang="en-US" dirty="0" smtClean="0"/>
              <a:t>C </a:t>
            </a:r>
            <a:r>
              <a:rPr lang="en-US" dirty="0" smtClean="0">
                <a:solidFill>
                  <a:srgbClr val="00B050"/>
                </a:solidFill>
              </a:rPr>
              <a:t>The progeny of a cross between two different lizard species fail to develop properly</a:t>
            </a:r>
          </a:p>
          <a:p>
            <a:pPr eaLnBrk="1" fontAlgn="auto" hangingPunct="1">
              <a:spcAft>
                <a:spcPts val="0"/>
              </a:spcAft>
              <a:buFont typeface="Arial" pitchFamily="34" charset="0"/>
              <a:buNone/>
              <a:defRPr/>
            </a:pPr>
            <a:r>
              <a:rPr lang="en-US" dirty="0" smtClean="0"/>
              <a:t>D One species of snake lives in water and another is </a:t>
            </a:r>
            <a:r>
              <a:rPr lang="en-US" dirty="0" err="1" smtClean="0"/>
              <a:t>terrestial</a:t>
            </a:r>
            <a:endParaRPr lang="en-US" dirty="0" smtClean="0"/>
          </a:p>
          <a:p>
            <a:pPr eaLnBrk="1" fontAlgn="auto" hangingPunct="1">
              <a:spcAft>
                <a:spcPts val="0"/>
              </a:spcAft>
              <a:buFont typeface="Arial" pitchFamily="34" charset="0"/>
              <a:buNone/>
              <a:defRPr/>
            </a:pPr>
            <a:r>
              <a:rPr lang="en-US" dirty="0" smtClean="0"/>
              <a:t>E Pepper frogs mate in April, and tree frogs mate in June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457200" y="274638"/>
            <a:ext cx="8229600" cy="2620962"/>
          </a:xfrm>
        </p:spPr>
        <p:txBody>
          <a:bodyPr/>
          <a:lstStyle/>
          <a:p>
            <a:pPr eaLnBrk="1" hangingPunct="1"/>
            <a:r>
              <a:rPr lang="en-US" sz="2800" dirty="0" smtClean="0"/>
              <a:t>Q8: Two fossil vertebrates, each representing a different class, are found in the undisturbed rock layers of a cliff. One fossil is a representative of the earliest amphibians. The other fossil, found in an older rock layer below the amphibian, is most likely to be</a:t>
            </a:r>
          </a:p>
        </p:txBody>
      </p:sp>
      <p:sp>
        <p:nvSpPr>
          <p:cNvPr id="55298" name="Rectangle 3"/>
          <p:cNvSpPr>
            <a:spLocks noGrp="1" noChangeArrowheads="1"/>
          </p:cNvSpPr>
          <p:nvPr>
            <p:ph type="body" idx="1"/>
          </p:nvPr>
        </p:nvSpPr>
        <p:spPr>
          <a:xfrm>
            <a:off x="457200" y="2895600"/>
            <a:ext cx="8229600" cy="3230563"/>
          </a:xfrm>
        </p:spPr>
        <p:txBody>
          <a:bodyPr/>
          <a:lstStyle/>
          <a:p>
            <a:pPr marL="609600" indent="-609600" eaLnBrk="1" hangingPunct="1">
              <a:buFontTx/>
              <a:buAutoNum type="alphaUcParenBoth"/>
            </a:pPr>
            <a:r>
              <a:rPr lang="en-US" sz="3600" smtClean="0"/>
              <a:t>A dinosaur</a:t>
            </a:r>
          </a:p>
          <a:p>
            <a:pPr marL="609600" indent="-609600" eaLnBrk="1" hangingPunct="1">
              <a:buFontTx/>
              <a:buAutoNum type="alphaUcParenBoth"/>
            </a:pPr>
            <a:r>
              <a:rPr lang="en-US" sz="3600" smtClean="0"/>
              <a:t>A fish</a:t>
            </a:r>
          </a:p>
          <a:p>
            <a:pPr marL="609600" indent="-609600" eaLnBrk="1" hangingPunct="1">
              <a:buFontTx/>
              <a:buAutoNum type="alphaUcParenBoth"/>
            </a:pPr>
            <a:r>
              <a:rPr lang="en-US" sz="3600" smtClean="0"/>
              <a:t>An insectivorous mammal</a:t>
            </a:r>
          </a:p>
          <a:p>
            <a:pPr marL="609600" indent="-609600" eaLnBrk="1" hangingPunct="1">
              <a:buFontTx/>
              <a:buAutoNum type="alphaUcParenBoth"/>
            </a:pPr>
            <a:r>
              <a:rPr lang="en-US" sz="3600" smtClean="0"/>
              <a:t>A snake</a:t>
            </a:r>
          </a:p>
          <a:p>
            <a:pPr marL="609600" indent="-609600" eaLnBrk="1" hangingPunct="1">
              <a:buFontTx/>
              <a:buAutoNum type="alphaUcParenBoth"/>
            </a:pPr>
            <a:r>
              <a:rPr lang="en-US" sz="3600" smtClean="0"/>
              <a:t>A bird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457200" y="274638"/>
            <a:ext cx="8229600" cy="2620962"/>
          </a:xfrm>
        </p:spPr>
        <p:txBody>
          <a:bodyPr/>
          <a:lstStyle/>
          <a:p>
            <a:pPr eaLnBrk="1" hangingPunct="1"/>
            <a:r>
              <a:rPr lang="en-US" sz="2800" dirty="0" smtClean="0"/>
              <a:t>Q8: Two fossil vertebrates, each representing a different class, are found in the undisturbed rock layers of a cliff. One fossil is a representative of the earliest amphibians. The other fossil, found in an older rock layer below the amphibian, is most likely to be</a:t>
            </a:r>
          </a:p>
        </p:txBody>
      </p:sp>
      <p:sp>
        <p:nvSpPr>
          <p:cNvPr id="56322" name="Rectangle 3"/>
          <p:cNvSpPr>
            <a:spLocks noGrp="1" noChangeArrowheads="1"/>
          </p:cNvSpPr>
          <p:nvPr>
            <p:ph type="body" idx="1"/>
          </p:nvPr>
        </p:nvSpPr>
        <p:spPr>
          <a:xfrm>
            <a:off x="457200" y="2895600"/>
            <a:ext cx="8229600" cy="3230563"/>
          </a:xfrm>
        </p:spPr>
        <p:txBody>
          <a:bodyPr/>
          <a:lstStyle/>
          <a:p>
            <a:pPr marL="609600" indent="-609600" eaLnBrk="1" hangingPunct="1">
              <a:buFontTx/>
              <a:buAutoNum type="alphaUcParenBoth"/>
            </a:pPr>
            <a:r>
              <a:rPr lang="en-US" sz="3600" smtClean="0"/>
              <a:t>A dinosaur</a:t>
            </a:r>
          </a:p>
          <a:p>
            <a:pPr marL="609600" indent="-609600" eaLnBrk="1" hangingPunct="1">
              <a:buFontTx/>
              <a:buAutoNum type="alphaUcParenBoth"/>
            </a:pPr>
            <a:r>
              <a:rPr lang="en-US" sz="3600" smtClean="0">
                <a:solidFill>
                  <a:srgbClr val="00B050"/>
                </a:solidFill>
              </a:rPr>
              <a:t>A fish</a:t>
            </a:r>
          </a:p>
          <a:p>
            <a:pPr marL="609600" indent="-609600" eaLnBrk="1" hangingPunct="1">
              <a:buFontTx/>
              <a:buAutoNum type="alphaUcParenBoth"/>
            </a:pPr>
            <a:r>
              <a:rPr lang="en-US" sz="3600" smtClean="0"/>
              <a:t>An insectivorous mammal</a:t>
            </a:r>
          </a:p>
          <a:p>
            <a:pPr marL="609600" indent="-609600" eaLnBrk="1" hangingPunct="1">
              <a:buFontTx/>
              <a:buAutoNum type="alphaUcParenBoth"/>
            </a:pPr>
            <a:r>
              <a:rPr lang="en-US" sz="3600" smtClean="0"/>
              <a:t>A snake</a:t>
            </a:r>
          </a:p>
          <a:p>
            <a:pPr marL="609600" indent="-609600" eaLnBrk="1" hangingPunct="1">
              <a:buFontTx/>
              <a:buAutoNum type="alphaUcParenBoth"/>
            </a:pPr>
            <a:r>
              <a:rPr lang="en-US" sz="3600" smtClean="0"/>
              <a:t>A bird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rtlCol="0">
            <a:normAutofit fontScale="90000"/>
          </a:bodyPr>
          <a:lstStyle/>
          <a:p>
            <a:pPr algn="l"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2700" dirty="0" smtClean="0">
                <a:solidFill>
                  <a:srgbClr val="0070C0"/>
                </a:solidFill>
              </a:rPr>
              <a:t>1. Appearance of terrestrial plants</a:t>
            </a:r>
            <a:br>
              <a:rPr lang="en-US" sz="2700" dirty="0" smtClean="0">
                <a:solidFill>
                  <a:srgbClr val="0070C0"/>
                </a:solidFill>
              </a:rPr>
            </a:br>
            <a:r>
              <a:rPr lang="en-US" sz="2700" dirty="0" smtClean="0">
                <a:solidFill>
                  <a:srgbClr val="0070C0"/>
                </a:solidFill>
              </a:rPr>
              <a:t>2. Appearance of chloroplasts</a:t>
            </a:r>
            <a:br>
              <a:rPr lang="en-US" sz="2700" dirty="0" smtClean="0">
                <a:solidFill>
                  <a:srgbClr val="0070C0"/>
                </a:solidFill>
              </a:rPr>
            </a:br>
            <a:r>
              <a:rPr lang="en-US" sz="2700" dirty="0" smtClean="0">
                <a:solidFill>
                  <a:srgbClr val="0070C0"/>
                </a:solidFill>
              </a:rPr>
              <a:t>3. Formation of complex organic compounds</a:t>
            </a:r>
            <a:br>
              <a:rPr lang="en-US" sz="2700" dirty="0" smtClean="0">
                <a:solidFill>
                  <a:srgbClr val="0070C0"/>
                </a:solidFill>
              </a:rPr>
            </a:br>
            <a:r>
              <a:rPr lang="en-US" sz="2700" dirty="0" smtClean="0">
                <a:solidFill>
                  <a:srgbClr val="0070C0"/>
                </a:solidFill>
              </a:rPr>
              <a:t>4. Development of photosynthetic organisms</a:t>
            </a:r>
            <a:br>
              <a:rPr lang="en-US" sz="2700" dirty="0" smtClean="0">
                <a:solidFill>
                  <a:srgbClr val="0070C0"/>
                </a:solidFill>
              </a:rPr>
            </a:br>
            <a:r>
              <a:rPr lang="en-US" sz="2700" dirty="0" smtClean="0">
                <a:solidFill>
                  <a:srgbClr val="0070C0"/>
                </a:solidFill>
              </a:rPr>
              <a:t>5. Development of anaerobic prokaryotes</a:t>
            </a:r>
            <a:br>
              <a:rPr lang="en-US" sz="2700" dirty="0" smtClean="0">
                <a:solidFill>
                  <a:srgbClr val="0070C0"/>
                </a:solidFill>
              </a:rPr>
            </a:br>
            <a:r>
              <a:rPr lang="en-US" sz="2700" dirty="0" smtClean="0"/>
              <a:t/>
            </a:r>
            <a:br>
              <a:rPr lang="en-US" sz="2700" dirty="0" smtClean="0"/>
            </a:br>
            <a:r>
              <a:rPr lang="en-US" sz="3100" dirty="0" smtClean="0"/>
              <a:t>Q9:  From the list above, which is most likely </a:t>
            </a:r>
            <a:r>
              <a:rPr lang="en-US" sz="3100" b="1" dirty="0" smtClean="0"/>
              <a:t>chronological</a:t>
            </a:r>
            <a:r>
              <a:rPr lang="en-US" sz="3100" dirty="0" smtClean="0"/>
              <a:t> order of events, from oldest to most recent, in the history of the Earth?</a:t>
            </a:r>
            <a:r>
              <a:rPr lang="en-US" dirty="0" smtClean="0"/>
              <a:t/>
            </a:r>
            <a:br>
              <a:rPr lang="en-US" dirty="0" smtClean="0"/>
            </a:br>
            <a:r>
              <a:rPr lang="en-US" dirty="0" smtClean="0"/>
              <a:t>A 1, 2, 4, 5, 3</a:t>
            </a:r>
            <a:br>
              <a:rPr lang="en-US" dirty="0" smtClean="0"/>
            </a:br>
            <a:r>
              <a:rPr lang="en-US" dirty="0" smtClean="0"/>
              <a:t>B 3, 2, 5, 4, 1</a:t>
            </a:r>
            <a:br>
              <a:rPr lang="en-US" dirty="0" smtClean="0"/>
            </a:br>
            <a:r>
              <a:rPr lang="en-US" dirty="0" smtClean="0"/>
              <a:t>C 3, 5, 4, 2, 1</a:t>
            </a:r>
            <a:br>
              <a:rPr lang="en-US" dirty="0" smtClean="0"/>
            </a:br>
            <a:r>
              <a:rPr lang="en-US" dirty="0" smtClean="0"/>
              <a:t>D 5, 2, 3, 1, 4</a:t>
            </a:r>
            <a:br>
              <a:rPr lang="en-US" dirty="0" smtClean="0"/>
            </a:br>
            <a:r>
              <a:rPr lang="en-US" dirty="0" smtClean="0"/>
              <a:t>E 5, 2, 4, 3, 1</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p:nvPr>
        </p:nvSpPr>
        <p:spPr>
          <a:xfrm>
            <a:off x="0" y="274638"/>
            <a:ext cx="8686800" cy="1143000"/>
          </a:xfrm>
        </p:spPr>
        <p:txBody>
          <a:bodyPr/>
          <a:lstStyle/>
          <a:p>
            <a:r>
              <a:rPr lang="en-US" sz="4000" smtClean="0"/>
              <a:t>You can look at evolution through 2 lens</a:t>
            </a:r>
          </a:p>
        </p:txBody>
      </p:sp>
      <p:sp>
        <p:nvSpPr>
          <p:cNvPr id="15362" name="Rectangle 3"/>
          <p:cNvSpPr>
            <a:spLocks noGrp="1"/>
          </p:cNvSpPr>
          <p:nvPr>
            <p:ph type="body" idx="1"/>
          </p:nvPr>
        </p:nvSpPr>
        <p:spPr/>
        <p:txBody>
          <a:bodyPr/>
          <a:lstStyle/>
          <a:p>
            <a:endParaRPr lang="en-US" smtClean="0"/>
          </a:p>
        </p:txBody>
      </p:sp>
      <p:pic>
        <p:nvPicPr>
          <p:cNvPr id="15363" name="Picture 4" descr="Microevolution vs. macroevolution"/>
          <p:cNvPicPr>
            <a:picLocks noChangeAspect="1" noChangeArrowheads="1"/>
          </p:cNvPicPr>
          <p:nvPr/>
        </p:nvPicPr>
        <p:blipFill>
          <a:blip r:embed="rId2"/>
          <a:srcRect/>
          <a:stretch>
            <a:fillRect/>
          </a:stretch>
        </p:blipFill>
        <p:spPr bwMode="auto">
          <a:xfrm>
            <a:off x="228600" y="1143000"/>
            <a:ext cx="8915400" cy="4894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rtlCol="0">
            <a:normAutofit fontScale="90000"/>
          </a:bodyPr>
          <a:lstStyle/>
          <a:p>
            <a:pPr algn="l"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2700" dirty="0" smtClean="0">
                <a:solidFill>
                  <a:srgbClr val="0070C0"/>
                </a:solidFill>
              </a:rPr>
              <a:t>1. Appearance of terrestrial plants</a:t>
            </a:r>
            <a:br>
              <a:rPr lang="en-US" sz="2700" dirty="0" smtClean="0">
                <a:solidFill>
                  <a:srgbClr val="0070C0"/>
                </a:solidFill>
              </a:rPr>
            </a:br>
            <a:r>
              <a:rPr lang="en-US" sz="2700" dirty="0" smtClean="0">
                <a:solidFill>
                  <a:srgbClr val="0070C0"/>
                </a:solidFill>
              </a:rPr>
              <a:t>2. Appearance of chloroplasts</a:t>
            </a:r>
            <a:br>
              <a:rPr lang="en-US" sz="2700" dirty="0" smtClean="0">
                <a:solidFill>
                  <a:srgbClr val="0070C0"/>
                </a:solidFill>
              </a:rPr>
            </a:br>
            <a:r>
              <a:rPr lang="en-US" sz="2700" dirty="0" smtClean="0">
                <a:solidFill>
                  <a:srgbClr val="0070C0"/>
                </a:solidFill>
              </a:rPr>
              <a:t>3. Formation of complex organic compounds</a:t>
            </a:r>
            <a:br>
              <a:rPr lang="en-US" sz="2700" dirty="0" smtClean="0">
                <a:solidFill>
                  <a:srgbClr val="0070C0"/>
                </a:solidFill>
              </a:rPr>
            </a:br>
            <a:r>
              <a:rPr lang="en-US" sz="2700" dirty="0" smtClean="0">
                <a:solidFill>
                  <a:srgbClr val="0070C0"/>
                </a:solidFill>
              </a:rPr>
              <a:t>4. Development of photosynthetic organisms</a:t>
            </a:r>
            <a:br>
              <a:rPr lang="en-US" sz="2700" dirty="0" smtClean="0">
                <a:solidFill>
                  <a:srgbClr val="0070C0"/>
                </a:solidFill>
              </a:rPr>
            </a:br>
            <a:r>
              <a:rPr lang="en-US" sz="2700" dirty="0" smtClean="0">
                <a:solidFill>
                  <a:srgbClr val="0070C0"/>
                </a:solidFill>
              </a:rPr>
              <a:t>5. Development of anaerobic prokaryotes</a:t>
            </a:r>
            <a:br>
              <a:rPr lang="en-US" sz="2700" dirty="0" smtClean="0">
                <a:solidFill>
                  <a:srgbClr val="0070C0"/>
                </a:solidFill>
              </a:rPr>
            </a:br>
            <a:r>
              <a:rPr lang="en-US" sz="2700" dirty="0" smtClean="0"/>
              <a:t/>
            </a:r>
            <a:br>
              <a:rPr lang="en-US" sz="2700" dirty="0" smtClean="0"/>
            </a:br>
            <a:r>
              <a:rPr lang="en-US" sz="3100" dirty="0" smtClean="0"/>
              <a:t>Q9:  From the list above, which is most likely </a:t>
            </a:r>
            <a:r>
              <a:rPr lang="en-US" sz="3100" b="1" dirty="0" smtClean="0"/>
              <a:t>chronological</a:t>
            </a:r>
            <a:r>
              <a:rPr lang="en-US" sz="3100" dirty="0" smtClean="0"/>
              <a:t> order of events, from oldest to most recent, in the history of the Earth?</a:t>
            </a:r>
            <a:r>
              <a:rPr lang="en-US" dirty="0" smtClean="0"/>
              <a:t/>
            </a:r>
            <a:br>
              <a:rPr lang="en-US" dirty="0" smtClean="0"/>
            </a:br>
            <a:r>
              <a:rPr lang="en-US" dirty="0" smtClean="0"/>
              <a:t>A 1, 2, 4, 5, 3</a:t>
            </a:r>
            <a:br>
              <a:rPr lang="en-US" dirty="0" smtClean="0"/>
            </a:br>
            <a:r>
              <a:rPr lang="en-US" dirty="0" smtClean="0"/>
              <a:t>B 3, 2, 5, 4, 1</a:t>
            </a:r>
            <a:br>
              <a:rPr lang="en-US" dirty="0" smtClean="0"/>
            </a:br>
            <a:r>
              <a:rPr lang="en-US" dirty="0" smtClean="0"/>
              <a:t>C </a:t>
            </a:r>
            <a:r>
              <a:rPr lang="en-US" dirty="0" smtClean="0">
                <a:solidFill>
                  <a:srgbClr val="00B050"/>
                </a:solidFill>
              </a:rPr>
              <a:t>3, 5, 4, 2, 1</a:t>
            </a:r>
            <a:r>
              <a:rPr lang="en-US" dirty="0" smtClean="0"/>
              <a:t/>
            </a:r>
            <a:br>
              <a:rPr lang="en-US" dirty="0" smtClean="0"/>
            </a:br>
            <a:r>
              <a:rPr lang="en-US" dirty="0" smtClean="0"/>
              <a:t>D 5, 2, 3, 1, 4</a:t>
            </a:r>
            <a:br>
              <a:rPr lang="en-US" dirty="0" smtClean="0"/>
            </a:br>
            <a:r>
              <a:rPr lang="en-US" dirty="0" smtClean="0"/>
              <a:t>E 5, 2, 4, 3, 1</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Q10: The different species of finches on the Galapagos Islands are believed to have arisen as a result of natural selection acting on populations of finches that had experienced</a:t>
            </a:r>
            <a:endParaRPr lang="en-US" dirty="0"/>
          </a:p>
        </p:txBody>
      </p:sp>
      <p:sp>
        <p:nvSpPr>
          <p:cNvPr id="3" name="Content Placeholder 2"/>
          <p:cNvSpPr>
            <a:spLocks noGrp="1"/>
          </p:cNvSpPr>
          <p:nvPr>
            <p:ph idx="1"/>
          </p:nvPr>
        </p:nvSpPr>
        <p:spPr>
          <a:xfrm>
            <a:off x="457200" y="3733800"/>
            <a:ext cx="8229600" cy="2849563"/>
          </a:xfrm>
        </p:spPr>
        <p:txBody>
          <a:bodyPr rtlCol="0">
            <a:normAutofit lnSpcReduction="10000"/>
          </a:bodyPr>
          <a:lstStyle/>
          <a:p>
            <a:pPr eaLnBrk="1" fontAlgn="auto" hangingPunct="1">
              <a:spcAft>
                <a:spcPts val="0"/>
              </a:spcAft>
              <a:buFont typeface="Arial" pitchFamily="34" charset="0"/>
              <a:buNone/>
              <a:defRPr/>
            </a:pPr>
            <a:r>
              <a:rPr lang="en-US" dirty="0" smtClean="0"/>
              <a:t>A convergent evolution</a:t>
            </a:r>
          </a:p>
          <a:p>
            <a:pPr eaLnBrk="1" fontAlgn="auto" hangingPunct="1">
              <a:spcAft>
                <a:spcPts val="0"/>
              </a:spcAft>
              <a:buFont typeface="Arial" pitchFamily="34" charset="0"/>
              <a:buNone/>
              <a:defRPr/>
            </a:pPr>
            <a:r>
              <a:rPr lang="en-US" dirty="0" smtClean="0"/>
              <a:t>B gene flow</a:t>
            </a:r>
          </a:p>
          <a:p>
            <a:pPr eaLnBrk="1" fontAlgn="auto" hangingPunct="1">
              <a:spcAft>
                <a:spcPts val="0"/>
              </a:spcAft>
              <a:buFont typeface="Arial" pitchFamily="34" charset="0"/>
              <a:buNone/>
              <a:defRPr/>
            </a:pPr>
            <a:r>
              <a:rPr lang="en-US" dirty="0" smtClean="0"/>
              <a:t>C the bottle neck effect</a:t>
            </a:r>
          </a:p>
          <a:p>
            <a:pPr eaLnBrk="1" fontAlgn="auto" hangingPunct="1">
              <a:spcAft>
                <a:spcPts val="0"/>
              </a:spcAft>
              <a:buFont typeface="Arial" pitchFamily="34" charset="0"/>
              <a:buNone/>
              <a:defRPr/>
            </a:pPr>
            <a:r>
              <a:rPr lang="en-US" dirty="0" smtClean="0"/>
              <a:t>D geographic isolation</a:t>
            </a:r>
          </a:p>
          <a:p>
            <a:pPr eaLnBrk="1" fontAlgn="auto" hangingPunct="1">
              <a:spcAft>
                <a:spcPts val="0"/>
              </a:spcAft>
              <a:buFont typeface="Arial" pitchFamily="34" charset="0"/>
              <a:buNone/>
              <a:defRPr/>
            </a:pPr>
            <a:r>
              <a:rPr lang="en-US" dirty="0" smtClean="0"/>
              <a:t>E hybrid sterility</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Q10: The different species of finches on the Galapagos Islands are believed to have arisen as a result of natural selection acting on populations of finches that had experienced</a:t>
            </a:r>
            <a:endParaRPr lang="en-US" dirty="0"/>
          </a:p>
        </p:txBody>
      </p:sp>
      <p:sp>
        <p:nvSpPr>
          <p:cNvPr id="3" name="Content Placeholder 2"/>
          <p:cNvSpPr>
            <a:spLocks noGrp="1"/>
          </p:cNvSpPr>
          <p:nvPr>
            <p:ph idx="1"/>
          </p:nvPr>
        </p:nvSpPr>
        <p:spPr>
          <a:xfrm>
            <a:off x="457200" y="3733800"/>
            <a:ext cx="8229600" cy="2849563"/>
          </a:xfrm>
        </p:spPr>
        <p:txBody>
          <a:bodyPr rtlCol="0">
            <a:normAutofit lnSpcReduction="10000"/>
          </a:bodyPr>
          <a:lstStyle/>
          <a:p>
            <a:pPr eaLnBrk="1" fontAlgn="auto" hangingPunct="1">
              <a:spcAft>
                <a:spcPts val="0"/>
              </a:spcAft>
              <a:buFont typeface="Arial" pitchFamily="34" charset="0"/>
              <a:buNone/>
              <a:defRPr/>
            </a:pPr>
            <a:r>
              <a:rPr lang="en-US" dirty="0" smtClean="0"/>
              <a:t>A convergent evolution</a:t>
            </a:r>
          </a:p>
          <a:p>
            <a:pPr eaLnBrk="1" fontAlgn="auto" hangingPunct="1">
              <a:spcAft>
                <a:spcPts val="0"/>
              </a:spcAft>
              <a:buFont typeface="Arial" pitchFamily="34" charset="0"/>
              <a:buNone/>
              <a:defRPr/>
            </a:pPr>
            <a:r>
              <a:rPr lang="en-US" dirty="0" smtClean="0"/>
              <a:t>B gene flow</a:t>
            </a:r>
          </a:p>
          <a:p>
            <a:pPr eaLnBrk="1" fontAlgn="auto" hangingPunct="1">
              <a:spcAft>
                <a:spcPts val="0"/>
              </a:spcAft>
              <a:buFont typeface="Arial" pitchFamily="34" charset="0"/>
              <a:buNone/>
              <a:defRPr/>
            </a:pPr>
            <a:r>
              <a:rPr lang="en-US" dirty="0" smtClean="0"/>
              <a:t>C the bottle neck effect</a:t>
            </a:r>
          </a:p>
          <a:p>
            <a:pPr eaLnBrk="1" fontAlgn="auto" hangingPunct="1">
              <a:spcAft>
                <a:spcPts val="0"/>
              </a:spcAft>
              <a:buFont typeface="Arial" pitchFamily="34" charset="0"/>
              <a:buNone/>
              <a:defRPr/>
            </a:pPr>
            <a:r>
              <a:rPr lang="en-US" dirty="0" smtClean="0"/>
              <a:t>D </a:t>
            </a:r>
            <a:r>
              <a:rPr lang="en-US" dirty="0" smtClean="0">
                <a:solidFill>
                  <a:srgbClr val="00B050"/>
                </a:solidFill>
              </a:rPr>
              <a:t>geographic isolation</a:t>
            </a:r>
          </a:p>
          <a:p>
            <a:pPr eaLnBrk="1" fontAlgn="auto" hangingPunct="1">
              <a:spcAft>
                <a:spcPts val="0"/>
              </a:spcAft>
              <a:buFont typeface="Arial" pitchFamily="34" charset="0"/>
              <a:buNone/>
              <a:defRPr/>
            </a:pPr>
            <a:r>
              <a:rPr lang="en-US" dirty="0" smtClean="0"/>
              <a:t>E hybrid sterility</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Q11: Adaptations that have enabled vertebrates to survive on land include all of the following EXCEPT:</a:t>
            </a:r>
            <a:endParaRPr lang="en-US" dirty="0"/>
          </a:p>
        </p:txBody>
      </p:sp>
      <p:sp>
        <p:nvSpPr>
          <p:cNvPr id="61442" name="Content Placeholder 2"/>
          <p:cNvSpPr>
            <a:spLocks noGrp="1"/>
          </p:cNvSpPr>
          <p:nvPr>
            <p:ph idx="1"/>
          </p:nvPr>
        </p:nvSpPr>
        <p:spPr>
          <a:xfrm>
            <a:off x="457200" y="2514600"/>
            <a:ext cx="8229600" cy="4525963"/>
          </a:xfrm>
        </p:spPr>
        <p:txBody>
          <a:bodyPr/>
          <a:lstStyle/>
          <a:p>
            <a:pPr eaLnBrk="1" hangingPunct="1">
              <a:buFont typeface="Arial" charset="0"/>
              <a:buNone/>
            </a:pPr>
            <a:r>
              <a:rPr lang="en-US" smtClean="0"/>
              <a:t>A a water-resistant epidermis</a:t>
            </a:r>
          </a:p>
          <a:p>
            <a:pPr eaLnBrk="1" hangingPunct="1">
              <a:buFont typeface="Arial" charset="0"/>
              <a:buNone/>
            </a:pPr>
            <a:r>
              <a:rPr lang="en-US" smtClean="0"/>
              <a:t>B development of a bony skeleton</a:t>
            </a:r>
          </a:p>
          <a:p>
            <a:pPr eaLnBrk="1" hangingPunct="1">
              <a:buFont typeface="Arial" charset="0"/>
              <a:buNone/>
            </a:pPr>
            <a:r>
              <a:rPr lang="en-US" smtClean="0"/>
              <a:t>C development of lungs</a:t>
            </a:r>
          </a:p>
          <a:p>
            <a:pPr eaLnBrk="1" hangingPunct="1">
              <a:buFont typeface="Arial" charset="0"/>
              <a:buNone/>
            </a:pPr>
            <a:r>
              <a:rPr lang="en-US" smtClean="0"/>
              <a:t>D external fertilization</a:t>
            </a:r>
          </a:p>
          <a:p>
            <a:pPr eaLnBrk="1" hangingPunct="1">
              <a:buFont typeface="Arial" charset="0"/>
              <a:buNone/>
            </a:pPr>
            <a:r>
              <a:rPr lang="en-US" smtClean="0"/>
              <a:t>E embryos enclosed within membranes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Q11: Adaptations that have enabled vertebrates to survive on land include all of the following EXCEPT:</a:t>
            </a:r>
            <a:endParaRPr lang="en-US" dirty="0"/>
          </a:p>
        </p:txBody>
      </p:sp>
      <p:sp>
        <p:nvSpPr>
          <p:cNvPr id="62466" name="Content Placeholder 2"/>
          <p:cNvSpPr>
            <a:spLocks noGrp="1"/>
          </p:cNvSpPr>
          <p:nvPr>
            <p:ph idx="1"/>
          </p:nvPr>
        </p:nvSpPr>
        <p:spPr>
          <a:xfrm>
            <a:off x="457200" y="2514600"/>
            <a:ext cx="8229600" cy="4525963"/>
          </a:xfrm>
        </p:spPr>
        <p:txBody>
          <a:bodyPr/>
          <a:lstStyle/>
          <a:p>
            <a:pPr eaLnBrk="1" hangingPunct="1">
              <a:buFont typeface="Arial" charset="0"/>
              <a:buNone/>
            </a:pPr>
            <a:r>
              <a:rPr lang="en-US" smtClean="0"/>
              <a:t>A a water-resistant epidermis</a:t>
            </a:r>
          </a:p>
          <a:p>
            <a:pPr eaLnBrk="1" hangingPunct="1">
              <a:buFont typeface="Arial" charset="0"/>
              <a:buNone/>
            </a:pPr>
            <a:r>
              <a:rPr lang="en-US" smtClean="0"/>
              <a:t>B development of a bony skeleton</a:t>
            </a:r>
          </a:p>
          <a:p>
            <a:pPr eaLnBrk="1" hangingPunct="1">
              <a:buFont typeface="Arial" charset="0"/>
              <a:buNone/>
            </a:pPr>
            <a:r>
              <a:rPr lang="en-US" smtClean="0"/>
              <a:t>C development of lungs</a:t>
            </a:r>
          </a:p>
          <a:p>
            <a:pPr eaLnBrk="1" hangingPunct="1">
              <a:buFont typeface="Arial" charset="0"/>
              <a:buNone/>
            </a:pPr>
            <a:r>
              <a:rPr lang="en-US" smtClean="0"/>
              <a:t>D </a:t>
            </a:r>
            <a:r>
              <a:rPr lang="en-US" smtClean="0">
                <a:solidFill>
                  <a:srgbClr val="00B050"/>
                </a:solidFill>
              </a:rPr>
              <a:t>external fertilization</a:t>
            </a:r>
          </a:p>
          <a:p>
            <a:pPr eaLnBrk="1" hangingPunct="1">
              <a:buFont typeface="Arial" charset="0"/>
              <a:buNone/>
            </a:pPr>
            <a:r>
              <a:rPr lang="en-US" smtClean="0"/>
              <a:t>E embryos enclosed within membranes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457200" y="274638"/>
            <a:ext cx="8229600" cy="2849562"/>
          </a:xfrm>
        </p:spPr>
        <p:txBody>
          <a:bodyPr/>
          <a:lstStyle/>
          <a:p>
            <a:pPr algn="l" eaLnBrk="1" hangingPunct="1"/>
            <a:r>
              <a:rPr lang="en-US" sz="3200" dirty="0" smtClean="0"/>
              <a:t>Q12: If organisms A, B and C belong to the same order but to different families and if organisms D, E and F belong to the same family but to different genera, which of the following pairs of organisms would be expected to show the greatest degree of structural homology?</a:t>
            </a:r>
          </a:p>
        </p:txBody>
      </p:sp>
      <p:sp>
        <p:nvSpPr>
          <p:cNvPr id="3" name="Content Placeholder 2"/>
          <p:cNvSpPr>
            <a:spLocks noGrp="1"/>
          </p:cNvSpPr>
          <p:nvPr>
            <p:ph idx="1"/>
          </p:nvPr>
        </p:nvSpPr>
        <p:spPr>
          <a:xfrm>
            <a:off x="381000" y="3505200"/>
            <a:ext cx="8229600" cy="2895600"/>
          </a:xfrm>
        </p:spPr>
        <p:txBody>
          <a:bodyPr rtlCol="0">
            <a:normAutofit lnSpcReduction="10000"/>
          </a:bodyPr>
          <a:lstStyle/>
          <a:p>
            <a:pPr eaLnBrk="1" fontAlgn="auto" hangingPunct="1">
              <a:spcAft>
                <a:spcPts val="0"/>
              </a:spcAft>
              <a:buFont typeface="Arial" pitchFamily="34" charset="0"/>
              <a:buNone/>
              <a:defRPr/>
            </a:pPr>
            <a:r>
              <a:rPr lang="en-US" dirty="0" smtClean="0"/>
              <a:t>A   </a:t>
            </a:r>
            <a:r>
              <a:rPr lang="en-US" dirty="0" err="1" smtClean="0"/>
              <a:t>A</a:t>
            </a:r>
            <a:r>
              <a:rPr lang="en-US" dirty="0" smtClean="0"/>
              <a:t> and B</a:t>
            </a:r>
          </a:p>
          <a:p>
            <a:pPr eaLnBrk="1" fontAlgn="auto" hangingPunct="1">
              <a:spcAft>
                <a:spcPts val="0"/>
              </a:spcAft>
              <a:buFont typeface="Arial" pitchFamily="34" charset="0"/>
              <a:buNone/>
              <a:defRPr/>
            </a:pPr>
            <a:r>
              <a:rPr lang="en-US" dirty="0" smtClean="0"/>
              <a:t>B   A and C</a:t>
            </a:r>
          </a:p>
          <a:p>
            <a:pPr eaLnBrk="1" fontAlgn="auto" hangingPunct="1">
              <a:spcAft>
                <a:spcPts val="0"/>
              </a:spcAft>
              <a:buFont typeface="Arial" pitchFamily="34" charset="0"/>
              <a:buNone/>
              <a:defRPr/>
            </a:pPr>
            <a:r>
              <a:rPr lang="en-US" dirty="0" smtClean="0"/>
              <a:t>C   B and D</a:t>
            </a:r>
          </a:p>
          <a:p>
            <a:pPr eaLnBrk="1" fontAlgn="auto" hangingPunct="1">
              <a:spcAft>
                <a:spcPts val="0"/>
              </a:spcAft>
              <a:buFont typeface="Arial" pitchFamily="34" charset="0"/>
              <a:buNone/>
              <a:defRPr/>
            </a:pPr>
            <a:r>
              <a:rPr lang="en-US" dirty="0" smtClean="0"/>
              <a:t>D   C and F</a:t>
            </a:r>
          </a:p>
          <a:p>
            <a:pPr eaLnBrk="1" fontAlgn="auto" hangingPunct="1">
              <a:spcAft>
                <a:spcPts val="0"/>
              </a:spcAft>
              <a:buFont typeface="Arial" pitchFamily="34" charset="0"/>
              <a:buNone/>
              <a:defRPr/>
            </a:pPr>
            <a:r>
              <a:rPr lang="en-US" dirty="0" smtClean="0"/>
              <a:t>E    </a:t>
            </a:r>
            <a:r>
              <a:rPr lang="en-US" dirty="0" err="1" smtClean="0"/>
              <a:t>E</a:t>
            </a:r>
            <a:r>
              <a:rPr lang="en-US" dirty="0" smtClean="0"/>
              <a:t> and F</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457200" y="274638"/>
            <a:ext cx="8229600" cy="2849562"/>
          </a:xfrm>
        </p:spPr>
        <p:txBody>
          <a:bodyPr/>
          <a:lstStyle/>
          <a:p>
            <a:pPr algn="l" eaLnBrk="1" hangingPunct="1"/>
            <a:r>
              <a:rPr lang="en-US" sz="3200" dirty="0" smtClean="0"/>
              <a:t>Q13: If organisms A, B and C belong to the same order but to different families and if organisms D, E and F belong to the same family but to different genera, which of the following pairs of organisms would be expected to show the greatest degree of structural homology?</a:t>
            </a:r>
          </a:p>
        </p:txBody>
      </p:sp>
      <p:sp>
        <p:nvSpPr>
          <p:cNvPr id="3" name="Content Placeholder 2"/>
          <p:cNvSpPr>
            <a:spLocks noGrp="1"/>
          </p:cNvSpPr>
          <p:nvPr>
            <p:ph idx="1"/>
          </p:nvPr>
        </p:nvSpPr>
        <p:spPr>
          <a:xfrm>
            <a:off x="381000" y="3505200"/>
            <a:ext cx="8229600" cy="2895600"/>
          </a:xfrm>
        </p:spPr>
        <p:txBody>
          <a:bodyPr rtlCol="0">
            <a:normAutofit lnSpcReduction="10000"/>
          </a:bodyPr>
          <a:lstStyle/>
          <a:p>
            <a:pPr eaLnBrk="1" fontAlgn="auto" hangingPunct="1">
              <a:spcAft>
                <a:spcPts val="0"/>
              </a:spcAft>
              <a:buFont typeface="Arial" pitchFamily="34" charset="0"/>
              <a:buNone/>
              <a:defRPr/>
            </a:pPr>
            <a:r>
              <a:rPr lang="en-US" dirty="0" smtClean="0"/>
              <a:t>A   </a:t>
            </a:r>
            <a:r>
              <a:rPr lang="en-US" dirty="0" err="1" smtClean="0"/>
              <a:t>A</a:t>
            </a:r>
            <a:r>
              <a:rPr lang="en-US" dirty="0" smtClean="0"/>
              <a:t> and B</a:t>
            </a:r>
          </a:p>
          <a:p>
            <a:pPr eaLnBrk="1" fontAlgn="auto" hangingPunct="1">
              <a:spcAft>
                <a:spcPts val="0"/>
              </a:spcAft>
              <a:buFont typeface="Arial" pitchFamily="34" charset="0"/>
              <a:buNone/>
              <a:defRPr/>
            </a:pPr>
            <a:r>
              <a:rPr lang="en-US" dirty="0" smtClean="0"/>
              <a:t>B   A and C</a:t>
            </a:r>
          </a:p>
          <a:p>
            <a:pPr eaLnBrk="1" fontAlgn="auto" hangingPunct="1">
              <a:spcAft>
                <a:spcPts val="0"/>
              </a:spcAft>
              <a:buFont typeface="Arial" pitchFamily="34" charset="0"/>
              <a:buNone/>
              <a:defRPr/>
            </a:pPr>
            <a:r>
              <a:rPr lang="en-US" dirty="0" smtClean="0"/>
              <a:t>C   B and D</a:t>
            </a:r>
          </a:p>
          <a:p>
            <a:pPr eaLnBrk="1" fontAlgn="auto" hangingPunct="1">
              <a:spcAft>
                <a:spcPts val="0"/>
              </a:spcAft>
              <a:buFont typeface="Arial" pitchFamily="34" charset="0"/>
              <a:buNone/>
              <a:defRPr/>
            </a:pPr>
            <a:r>
              <a:rPr lang="en-US" dirty="0" smtClean="0"/>
              <a:t>D   C and F</a:t>
            </a:r>
          </a:p>
          <a:p>
            <a:pPr eaLnBrk="1" fontAlgn="auto" hangingPunct="1">
              <a:spcAft>
                <a:spcPts val="0"/>
              </a:spcAft>
              <a:buFont typeface="Arial" pitchFamily="34" charset="0"/>
              <a:buNone/>
              <a:defRPr/>
            </a:pPr>
            <a:r>
              <a:rPr lang="en-US" dirty="0" smtClean="0"/>
              <a:t>E    </a:t>
            </a:r>
            <a:r>
              <a:rPr lang="en-US" dirty="0" err="1" smtClean="0">
                <a:solidFill>
                  <a:srgbClr val="00B050"/>
                </a:solidFill>
              </a:rPr>
              <a:t>E</a:t>
            </a:r>
            <a:r>
              <a:rPr lang="en-US" dirty="0" smtClean="0">
                <a:solidFill>
                  <a:srgbClr val="00B050"/>
                </a:solidFill>
              </a:rPr>
              <a:t> and F</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0"/>
            <a:ext cx="6934200" cy="7305165"/>
          </a:xfrm>
        </p:spPr>
      </p:pic>
    </p:spTree>
    <p:extLst>
      <p:ext uri="{BB962C8B-B14F-4D97-AF65-F5344CB8AC3E}">
        <p14:creationId xmlns:p14="http://schemas.microsoft.com/office/powerpoint/2010/main" val="1986951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457200" y="304800"/>
            <a:ext cx="8229600" cy="487363"/>
          </a:xfrm>
        </p:spPr>
        <p:txBody>
          <a:bodyPr/>
          <a:lstStyle/>
          <a:p>
            <a:r>
              <a:rPr lang="en-US" sz="4000" smtClean="0"/>
              <a:t>Evolution: Macro Lens</a:t>
            </a:r>
          </a:p>
        </p:txBody>
      </p:sp>
      <p:sp>
        <p:nvSpPr>
          <p:cNvPr id="16386" name="Rectangle 3"/>
          <p:cNvSpPr>
            <a:spLocks noGrp="1"/>
          </p:cNvSpPr>
          <p:nvPr>
            <p:ph type="body" idx="1"/>
          </p:nvPr>
        </p:nvSpPr>
        <p:spPr>
          <a:xfrm>
            <a:off x="457200" y="762000"/>
            <a:ext cx="8229600" cy="4525963"/>
          </a:xfrm>
        </p:spPr>
        <p:txBody>
          <a:bodyPr/>
          <a:lstStyle/>
          <a:p>
            <a:endParaRPr lang="en-US" smtClean="0"/>
          </a:p>
          <a:p>
            <a:r>
              <a:rPr lang="en-US" smtClean="0"/>
              <a:t>Macroevolution generally refers to </a:t>
            </a:r>
            <a:r>
              <a:rPr lang="en-US" b="1" smtClean="0"/>
              <a:t>evolution above the species level.</a:t>
            </a:r>
            <a:r>
              <a:rPr lang="en-US" smtClean="0"/>
              <a:t> </a:t>
            </a:r>
          </a:p>
          <a:p>
            <a:r>
              <a:rPr lang="en-US" b="1" smtClean="0">
                <a:solidFill>
                  <a:schemeClr val="hlink"/>
                </a:solidFill>
              </a:rPr>
              <a:t>Species</a:t>
            </a:r>
            <a:r>
              <a:rPr lang="en-US" smtClean="0">
                <a:solidFill>
                  <a:schemeClr val="hlink"/>
                </a:solidFill>
              </a:rPr>
              <a:t>=a reproductively isolated population able to interbreed and produce fertile offspring</a:t>
            </a:r>
          </a:p>
        </p:txBody>
      </p:sp>
      <p:pic>
        <p:nvPicPr>
          <p:cNvPr id="16387" name="Picture 5" descr="macro"/>
          <p:cNvPicPr>
            <a:picLocks noChangeAspect="1" noChangeArrowheads="1"/>
          </p:cNvPicPr>
          <p:nvPr/>
        </p:nvPicPr>
        <p:blipFill>
          <a:blip r:embed="rId2"/>
          <a:srcRect/>
          <a:stretch>
            <a:fillRect/>
          </a:stretch>
        </p:blipFill>
        <p:spPr bwMode="auto">
          <a:xfrm>
            <a:off x="2971800" y="5486400"/>
            <a:ext cx="2667000" cy="1160463"/>
          </a:xfrm>
          <a:prstGeom prst="rect">
            <a:avLst/>
          </a:prstGeom>
          <a:noFill/>
          <a:ln w="9525">
            <a:noFill/>
            <a:miter lim="800000"/>
            <a:headEnd/>
            <a:tailEnd/>
          </a:ln>
        </p:spPr>
      </p:pic>
      <p:pic>
        <p:nvPicPr>
          <p:cNvPr id="16388" name="Picture 7" descr="macroequation"/>
          <p:cNvPicPr>
            <a:picLocks noChangeAspect="1" noChangeArrowheads="1"/>
          </p:cNvPicPr>
          <p:nvPr/>
        </p:nvPicPr>
        <p:blipFill>
          <a:blip r:embed="rId3"/>
          <a:srcRect/>
          <a:stretch>
            <a:fillRect/>
          </a:stretch>
        </p:blipFill>
        <p:spPr bwMode="auto">
          <a:xfrm>
            <a:off x="0" y="4419600"/>
            <a:ext cx="9144000" cy="1035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idx="4294967295"/>
          </p:nvPr>
        </p:nvSpPr>
        <p:spPr/>
        <p:txBody>
          <a:bodyPr/>
          <a:lstStyle/>
          <a:p>
            <a:endParaRPr lang="en-US" smtClean="0"/>
          </a:p>
        </p:txBody>
      </p:sp>
      <p:sp>
        <p:nvSpPr>
          <p:cNvPr id="17410" name="Rectangle 3"/>
          <p:cNvSpPr>
            <a:spLocks noGrp="1"/>
          </p:cNvSpPr>
          <p:nvPr>
            <p:ph type="body" idx="4294967295"/>
          </p:nvPr>
        </p:nvSpPr>
        <p:spPr>
          <a:xfrm>
            <a:off x="381000" y="381000"/>
            <a:ext cx="8229600" cy="4525963"/>
          </a:xfrm>
        </p:spPr>
        <p:txBody>
          <a:bodyPr/>
          <a:lstStyle/>
          <a:p>
            <a:r>
              <a:rPr lang="en-US" b="1" smtClean="0"/>
              <a:t>Mutation: </a:t>
            </a:r>
            <a:r>
              <a:rPr lang="en-US" smtClean="0"/>
              <a:t>Some “green genes” randomly mutated to “brown genes” (although since any particular mutation is rare, this process alone cannot account for a big change in allele frequency over one generation). </a:t>
            </a:r>
          </a:p>
        </p:txBody>
      </p:sp>
      <p:pic>
        <p:nvPicPr>
          <p:cNvPr id="17411" name="Picture 21" descr="Random gene mutation"/>
          <p:cNvPicPr>
            <a:picLocks noChangeAspect="1" noChangeArrowheads="1"/>
          </p:cNvPicPr>
          <p:nvPr/>
        </p:nvPicPr>
        <p:blipFill>
          <a:blip r:embed="rId2"/>
          <a:srcRect/>
          <a:stretch>
            <a:fillRect/>
          </a:stretch>
        </p:blipFill>
        <p:spPr bwMode="auto">
          <a:xfrm>
            <a:off x="0" y="3581400"/>
            <a:ext cx="8610600" cy="176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idx="4294967295"/>
          </p:nvPr>
        </p:nvSpPr>
        <p:spPr/>
        <p:txBody>
          <a:bodyPr/>
          <a:lstStyle/>
          <a:p>
            <a:endParaRPr lang="en-US" smtClean="0"/>
          </a:p>
        </p:txBody>
      </p:sp>
      <p:sp>
        <p:nvSpPr>
          <p:cNvPr id="18434" name="Rectangle 3"/>
          <p:cNvSpPr>
            <a:spLocks noGrp="1"/>
          </p:cNvSpPr>
          <p:nvPr>
            <p:ph type="body" idx="4294967295"/>
          </p:nvPr>
        </p:nvSpPr>
        <p:spPr>
          <a:xfrm>
            <a:off x="457200" y="304800"/>
            <a:ext cx="8229600" cy="4525963"/>
          </a:xfrm>
        </p:spPr>
        <p:txBody>
          <a:bodyPr/>
          <a:lstStyle/>
          <a:p>
            <a:r>
              <a:rPr lang="en-US" b="1" smtClean="0"/>
              <a:t>Migration</a:t>
            </a:r>
            <a:r>
              <a:rPr lang="en-US" smtClean="0"/>
              <a:t> (or gene flow): Some beetles with brown genes immigrated from another population, or some beetles carrying green genes emigrated</a:t>
            </a:r>
          </a:p>
          <a:p>
            <a:endParaRPr lang="en-US" smtClean="0"/>
          </a:p>
        </p:txBody>
      </p:sp>
      <p:pic>
        <p:nvPicPr>
          <p:cNvPr id="18435" name="Picture 5" descr="Migration"/>
          <p:cNvPicPr>
            <a:picLocks noChangeAspect="1" noChangeArrowheads="1"/>
          </p:cNvPicPr>
          <p:nvPr/>
        </p:nvPicPr>
        <p:blipFill>
          <a:blip r:embed="rId2"/>
          <a:srcRect/>
          <a:stretch>
            <a:fillRect/>
          </a:stretch>
        </p:blipFill>
        <p:spPr bwMode="auto">
          <a:xfrm>
            <a:off x="1143000" y="2438400"/>
            <a:ext cx="7239000" cy="4160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idx="4294967295"/>
          </p:nvPr>
        </p:nvSpPr>
        <p:spPr/>
        <p:txBody>
          <a:bodyPr/>
          <a:lstStyle/>
          <a:p>
            <a:endParaRPr lang="en-US" smtClean="0"/>
          </a:p>
        </p:txBody>
      </p:sp>
      <p:sp>
        <p:nvSpPr>
          <p:cNvPr id="19458" name="Rectangle 3"/>
          <p:cNvSpPr>
            <a:spLocks noGrp="1"/>
          </p:cNvSpPr>
          <p:nvPr>
            <p:ph type="body" idx="4294967295"/>
          </p:nvPr>
        </p:nvSpPr>
        <p:spPr>
          <a:xfrm>
            <a:off x="381000" y="533400"/>
            <a:ext cx="8229600" cy="4525963"/>
          </a:xfrm>
        </p:spPr>
        <p:txBody>
          <a:bodyPr/>
          <a:lstStyle/>
          <a:p>
            <a:r>
              <a:rPr lang="en-US" b="1" smtClean="0"/>
              <a:t>Genetic drift:</a:t>
            </a:r>
            <a:r>
              <a:rPr lang="en-US" smtClean="0"/>
              <a:t> When the beetles reproduced, just by random luck more brown genes than green genes ended up in the offspring. In the diagram at right, brown genes occur slightly more frequently in the offspring (29%) than in the parent generation (25%).</a:t>
            </a:r>
          </a:p>
        </p:txBody>
      </p:sp>
      <p:pic>
        <p:nvPicPr>
          <p:cNvPr id="19459" name="Picture 5" descr="Genetic drift"/>
          <p:cNvPicPr>
            <a:picLocks noChangeAspect="1" noChangeArrowheads="1"/>
          </p:cNvPicPr>
          <p:nvPr/>
        </p:nvPicPr>
        <p:blipFill>
          <a:blip r:embed="rId2"/>
          <a:srcRect/>
          <a:stretch>
            <a:fillRect/>
          </a:stretch>
        </p:blipFill>
        <p:spPr bwMode="auto">
          <a:xfrm>
            <a:off x="2667000" y="3733800"/>
            <a:ext cx="4191000" cy="2995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1485</TotalTime>
  <Words>1480</Words>
  <Application>Microsoft Office PowerPoint</Application>
  <PresentationFormat>On-screen Show (4:3)</PresentationFormat>
  <Paragraphs>157</Paragraphs>
  <Slides>46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Calibri</vt:lpstr>
      <vt:lpstr>Office Theme</vt:lpstr>
      <vt:lpstr>AP Biology--Evolution Review  1) Sign in by period  2) Pick up an evolution concept map and fill it in   3) Open up review book to pg 54</vt:lpstr>
      <vt:lpstr>Standards Covered</vt:lpstr>
      <vt:lpstr>PowerPoint Presentation</vt:lpstr>
      <vt:lpstr>You can look at evolution through 2 lens</vt:lpstr>
      <vt:lpstr>PowerPoint Presentation</vt:lpstr>
      <vt:lpstr>Evolution: Macro Lens</vt:lpstr>
      <vt:lpstr>PowerPoint Presentation</vt:lpstr>
      <vt:lpstr>PowerPoint Presentation</vt:lpstr>
      <vt:lpstr>PowerPoint Presentation</vt:lpstr>
      <vt:lpstr>Genetic Drift affects small or large populations more?  Why?</vt:lpstr>
      <vt:lpstr>PowerPoint Presentation</vt:lpstr>
      <vt:lpstr>Q1</vt:lpstr>
      <vt:lpstr>Discuss Darwin’s  Theory of Evolution </vt:lpstr>
      <vt:lpstr>Darwin’s Theory</vt:lpstr>
      <vt:lpstr>Q2: This picture illustrates what type of selection?  </vt:lpstr>
      <vt:lpstr>Some phenotypes are selected FOR and some AGAINST</vt:lpstr>
      <vt:lpstr>PowerPoint Presentation</vt:lpstr>
      <vt:lpstr>Discuss the  evidence for evolution</vt:lpstr>
      <vt:lpstr>Evidence for evolution</vt:lpstr>
      <vt:lpstr>Q3: The amino acid sequence of cytochrome c is exactly the same in humans and chimpanzees. There is a difference of 13 amino acids between the cytochrome c of humans and dogs, and a difference of 20 amino acids between the cytochrome c of humans and rattlesnakes. Which of the following statements is best supported by these data? </vt:lpstr>
      <vt:lpstr>Q3: The amino acid sequence of cytochrome c is exactly the same in humans and chimpanzees. There is a difference of 13 amino acids between the cytochrome c of humans and dogs, and a difference of 20 amino acids between the cytochrome c of humans and rattlesnakes. Which of the following statements is best supported by these data? </vt:lpstr>
      <vt:lpstr>Cladogram Review</vt:lpstr>
      <vt:lpstr>PowerPoint Presentation</vt:lpstr>
      <vt:lpstr>PowerPoint Presentation</vt:lpstr>
      <vt:lpstr>PowerPoint Presentation</vt:lpstr>
      <vt:lpstr>Allopatric vs Sympatric Species</vt:lpstr>
      <vt:lpstr>Evolution: Micro</vt:lpstr>
      <vt:lpstr>PowerPoint Presentation</vt:lpstr>
      <vt:lpstr>Hardy Weinberg Review</vt:lpstr>
      <vt:lpstr>Q4</vt:lpstr>
      <vt:lpstr>Q5: Which of the following factors is the most effective in changing allele frequency in natural populations?</vt:lpstr>
      <vt:lpstr>Q5: Which of the following factors is the most effective in changing allele frequency in natural populations?</vt:lpstr>
      <vt:lpstr>Q6: Evolutionary fitness is measured by</vt:lpstr>
      <vt:lpstr>Q6: Evolutionary fitness is measured by</vt:lpstr>
      <vt:lpstr>Q7: All of the following are examples of prezygotic isolating mechanisms EXCEPT:</vt:lpstr>
      <vt:lpstr>Q7: All of the following are examples of prezygotic isolating mechanisms EXCEPT:</vt:lpstr>
      <vt:lpstr>Q8: Two fossil vertebrates, each representing a different class, are found in the undisturbed rock layers of a cliff. One fossil is a representative of the earliest amphibians. The other fossil, found in an older rock layer below the amphibian, is most likely to be</vt:lpstr>
      <vt:lpstr>Q8: Two fossil vertebrates, each representing a different class, are found in the undisturbed rock layers of a cliff. One fossil is a representative of the earliest amphibians. The other fossil, found in an older rock layer below the amphibian, is most likely to be</vt:lpstr>
      <vt:lpstr>         1. Appearance of terrestrial plants 2. Appearance of chloroplasts 3. Formation of complex organic compounds 4. Development of photosynthetic organisms 5. Development of anaerobic prokaryotes  Q9:  From the list above, which is most likely chronological order of events, from oldest to most recent, in the history of the Earth? A 1, 2, 4, 5, 3 B 3, 2, 5, 4, 1 C 3, 5, 4, 2, 1 D 5, 2, 3, 1, 4 E 5, 2, 4, 3, 1</vt:lpstr>
      <vt:lpstr>         1. Appearance of terrestrial plants 2. Appearance of chloroplasts 3. Formation of complex organic compounds 4. Development of photosynthetic organisms 5. Development of anaerobic prokaryotes  Q9:  From the list above, which is most likely chronological order of events, from oldest to most recent, in the history of the Earth? A 1, 2, 4, 5, 3 B 3, 2, 5, 4, 1 C 3, 5, 4, 2, 1 D 5, 2, 3, 1, 4 E 5, 2, 4, 3, 1</vt:lpstr>
      <vt:lpstr>   Q10: The different species of finches on the Galapagos Islands are believed to have arisen as a result of natural selection acting on populations of finches that had experienced</vt:lpstr>
      <vt:lpstr>   Q10: The different species of finches on the Galapagos Islands are believed to have arisen as a result of natural selection acting on populations of finches that had experienced</vt:lpstr>
      <vt:lpstr>Q11: Adaptations that have enabled vertebrates to survive on land include all of the following EXCEPT:</vt:lpstr>
      <vt:lpstr>Q11: Adaptations that have enabled vertebrates to survive on land include all of the following EXCEPT:</vt:lpstr>
      <vt:lpstr>Q12: If organisms A, B and C belong to the same order but to different families and if organisms D, E and F belong to the same family but to different genera, which of the following pairs of organisms would be expected to show the greatest degree of structural homology?</vt:lpstr>
      <vt:lpstr>Q13: If organisms A, B and C belong to the same order but to different families and if organisms D, E and F belong to the same family but to different genera, which of the following pairs of organisms would be expected to show the greatest degree of structural homology?</vt:lpstr>
    </vt:vector>
  </TitlesOfParts>
  <Company>CVUHSD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dc:title>
  <dc:creator>morrisv</dc:creator>
  <cp:lastModifiedBy>Vanessa</cp:lastModifiedBy>
  <cp:revision>26</cp:revision>
  <dcterms:created xsi:type="dcterms:W3CDTF">2011-02-09T23:41:06Z</dcterms:created>
  <dcterms:modified xsi:type="dcterms:W3CDTF">2014-03-18T23:00:00Z</dcterms:modified>
</cp:coreProperties>
</file>