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CD4E-B932-43FB-AE4D-4BF36AE63FE5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17CF3-18FF-4B2C-BA70-870956ED0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7CF3-18FF-4B2C-BA70-870956ED01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FD8217-0874-40D5-AF87-9B66838C002F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2D13CB-1629-4461-8605-23B018643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risten ITC" pitchFamily="66" charset="0"/>
              </a:rPr>
              <a:t>BIG IDEA 2:</a:t>
            </a:r>
          </a:p>
          <a:p>
            <a:pPr algn="ctr"/>
            <a:endParaRPr lang="en-US" sz="3200" b="1" dirty="0" smtClean="0">
              <a:latin typeface="Kristen ITC" pitchFamily="66" charset="0"/>
            </a:endParaRPr>
          </a:p>
          <a:p>
            <a:pPr algn="ctr"/>
            <a:r>
              <a:rPr lang="en-US" sz="3200" b="1" dirty="0" smtClean="0">
                <a:latin typeface="Kristen ITC" pitchFamily="66" charset="0"/>
              </a:rPr>
              <a:t>BIOLOGICAL SYSTEMS UTILIZE FREE ENERGY AND MOLECULAR BUILDING BLOCKS TO GROW, TO REPRODUCE, AND TO MAINTAIN DYNAMIC HOMEOSTASIS</a:t>
            </a:r>
            <a:endParaRPr lang="en-US" sz="3200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ageeamy2012.wikispaces.com/file/view/homeostasis-pregnancy-positive-feedback.jpg/298738290/homeostasis-pregnancy-positive-feed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343400" cy="3407855"/>
          </a:xfrm>
          <a:prstGeom prst="rect">
            <a:avLst/>
          </a:prstGeom>
          <a:noFill/>
        </p:spPr>
      </p:pic>
      <p:pic>
        <p:nvPicPr>
          <p:cNvPr id="33795" name="Picture 3" descr="http://resource.rockyview.ab.ca/t4t/bio30/images/m4/b30_m4_03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"/>
            <a:ext cx="2730871" cy="2743200"/>
          </a:xfrm>
          <a:prstGeom prst="rect">
            <a:avLst/>
          </a:prstGeom>
          <a:noFill/>
        </p:spPr>
      </p:pic>
      <p:pic>
        <p:nvPicPr>
          <p:cNvPr id="33796" name="Picture 4" descr="http://classroom.sdmesa.edu/eschmid/images/Chapte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00400"/>
            <a:ext cx="4257675" cy="3439663"/>
          </a:xfrm>
          <a:prstGeom prst="rect">
            <a:avLst/>
          </a:prstGeom>
          <a:noFill/>
        </p:spPr>
      </p:pic>
      <p:pic>
        <p:nvPicPr>
          <p:cNvPr id="33797" name="Picture 5" descr="http://i.ytimg.com/vi/CLv3SkF_Eag/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28600"/>
            <a:ext cx="32766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14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Kristen ITC" pitchFamily="66" charset="0"/>
              </a:rPr>
              <a:t>Positive</a:t>
            </a:r>
          </a:p>
          <a:p>
            <a:pPr algn="ctr"/>
            <a:r>
              <a:rPr lang="en-US" b="1" dirty="0" smtClean="0">
                <a:latin typeface="Kristen ITC" pitchFamily="66" charset="0"/>
              </a:rPr>
              <a:t>Feedback Loops</a:t>
            </a:r>
          </a:p>
          <a:p>
            <a:pPr algn="ctr"/>
            <a:r>
              <a:rPr lang="en-US" b="1" dirty="0" smtClean="0">
                <a:latin typeface="Kristen ITC" pitchFamily="66" charset="0"/>
              </a:rPr>
              <a:t>How are activities amplified?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http://bioserv.fiu.edu/~walterm/B/homeostasis/lectur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14675"/>
            <a:ext cx="3581400" cy="3590925"/>
          </a:xfrm>
          <a:prstGeom prst="rect">
            <a:avLst/>
          </a:prstGeom>
          <a:noFill/>
        </p:spPr>
      </p:pic>
      <p:pic>
        <p:nvPicPr>
          <p:cNvPr id="35842" name="Picture 2" descr="http://ts2.mm.bing.net/th?id=H.4991328467486109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4063474" cy="2743200"/>
          </a:xfrm>
          <a:prstGeom prst="rect">
            <a:avLst/>
          </a:prstGeom>
          <a:noFill/>
        </p:spPr>
      </p:pic>
      <p:pic>
        <p:nvPicPr>
          <p:cNvPr id="35843" name="Picture 3" descr="http://2.bp.blogspot.com/-jHorEVBPqxw/Tp3Ql0_PjpI/AAAAAAAAAEE/Y_mxwKunIRw/s1600/blood+sug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4277895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8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Negative Feedback Loops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How do homeostatic  mechanisms  reflect common ancestry?  </a:t>
            </a:r>
          </a:p>
          <a:p>
            <a:pPr algn="ctr"/>
            <a:r>
              <a:rPr lang="en-US" b="1" dirty="0" smtClean="0">
                <a:latin typeface="Kristen ITC" pitchFamily="66" charset="0"/>
              </a:rPr>
              <a:t>Consider these diagrams.</a:t>
            </a:r>
            <a:endParaRPr lang="en-US" b="1" dirty="0">
              <a:latin typeface="Kristen ITC" pitchFamily="66" charset="0"/>
            </a:endParaRPr>
          </a:p>
        </p:txBody>
      </p:sp>
      <p:pic>
        <p:nvPicPr>
          <p:cNvPr id="36865" name="Picture 1" descr="http://www.goldridge08.com/anking/earthw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62400" cy="2407671"/>
          </a:xfrm>
          <a:prstGeom prst="rect">
            <a:avLst/>
          </a:prstGeom>
          <a:noFill/>
        </p:spPr>
      </p:pic>
      <p:pic>
        <p:nvPicPr>
          <p:cNvPr id="36866" name="Picture 2" descr="http://www.robinsonlibrary.com/science/zoology/insects/general/graphics/anatomy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972009" cy="2257425"/>
          </a:xfrm>
          <a:prstGeom prst="rect">
            <a:avLst/>
          </a:prstGeom>
          <a:noFill/>
        </p:spPr>
      </p:pic>
      <p:pic>
        <p:nvPicPr>
          <p:cNvPr id="36867" name="Picture 3" descr="http://www.animalspot.net/wp-content/uploads/2013/02/Fish-Circulatory-Sys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81500"/>
            <a:ext cx="3429000" cy="1714500"/>
          </a:xfrm>
          <a:prstGeom prst="rect">
            <a:avLst/>
          </a:prstGeom>
          <a:noFill/>
        </p:spPr>
      </p:pic>
      <p:pic>
        <p:nvPicPr>
          <p:cNvPr id="36868" name="Picture 4" descr="http://visual.merriam-webster.com/images/animal-kingdom/amphibians/frog/anatomy-male-fr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7844" y="4191000"/>
            <a:ext cx="3231356" cy="2256074"/>
          </a:xfrm>
          <a:prstGeom prst="rect">
            <a:avLst/>
          </a:prstGeom>
          <a:noFill/>
        </p:spPr>
      </p:pic>
      <p:pic>
        <p:nvPicPr>
          <p:cNvPr id="36869" name="Picture 5" descr="http://www.biologyalive.com/life/classes/anatandphys/documents/Unit%2013/fetal_pig_cir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590800"/>
            <a:ext cx="2532112" cy="326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http://4.bp.blogspot.com/-HcEj9KRWBRI/TzkUSG08SqI/AAAAAAAAAJk/msjZ9OmklTc/s1600/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2690740"/>
          </a:xfrm>
          <a:prstGeom prst="rect">
            <a:avLst/>
          </a:prstGeom>
          <a:noFill/>
        </p:spPr>
      </p:pic>
      <p:pic>
        <p:nvPicPr>
          <p:cNvPr id="37890" name="Picture 2" descr="http://www.bbioo.com/uploadfile/2013/0113/20130113083408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5181599" cy="4648200"/>
          </a:xfrm>
          <a:prstGeom prst="rect">
            <a:avLst/>
          </a:prstGeom>
          <a:noFill/>
        </p:spPr>
      </p:pic>
      <p:pic>
        <p:nvPicPr>
          <p:cNvPr id="37891" name="Picture 3" descr="http://www.redorbit.com/media/gallery/national-science-foundation-gallery/medium/183_bbebd509a1cd532f86361ce227a2b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2895600" cy="1828799"/>
          </a:xfrm>
          <a:prstGeom prst="rect">
            <a:avLst/>
          </a:prstGeom>
          <a:noFill/>
        </p:spPr>
      </p:pic>
      <p:pic>
        <p:nvPicPr>
          <p:cNvPr id="37892" name="Picture 4" descr="http://homepage.ntu.edu.tw/~linss01/linss-Web-Fig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3933825" cy="39147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7200" y="457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Kristen ITC" pitchFamily="66" charset="0"/>
              </a:rPr>
              <a:t>Plant Immune Response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ttp://www.electrical-res.com/EX/10-21-17/r7_immune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1" y="609600"/>
            <a:ext cx="4467959" cy="5943599"/>
          </a:xfrm>
          <a:prstGeom prst="rect">
            <a:avLst/>
          </a:prstGeom>
          <a:noFill/>
        </p:spPr>
      </p:pic>
      <p:pic>
        <p:nvPicPr>
          <p:cNvPr id="38914" name="Picture 2" descr="http://kirklandhomeportmarina.com/available_slips/non-specific-immune-response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2133600"/>
            <a:ext cx="4495801" cy="4391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AND….IN ANIMALS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esu.edu/~milewski/intro_biol_two/lab_animal_development/32_02EmbryonicDev_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33400"/>
            <a:ext cx="2362200" cy="2523524"/>
          </a:xfrm>
          <a:prstGeom prst="rect">
            <a:avLst/>
          </a:prstGeom>
          <a:noFill/>
        </p:spPr>
      </p:pic>
      <p:pic>
        <p:nvPicPr>
          <p:cNvPr id="39937" name="Picture 1" descr="http://test.classconnection.s3.amazonaws.com/953/flashcards/439953/jpg/protostomes_and_deuterosto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914400"/>
            <a:ext cx="5943600" cy="5791200"/>
          </a:xfrm>
          <a:prstGeom prst="rect">
            <a:avLst/>
          </a:prstGeom>
          <a:noFill/>
        </p:spPr>
      </p:pic>
      <p:pic>
        <p:nvPicPr>
          <p:cNvPr id="39939" name="Picture 3" descr="http://cnho.files.wordpress.com/2010/07/hox_genes_ill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76600"/>
            <a:ext cx="2438400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Stages of development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http://www.biology-blog.com/images/blogs/7-2007/phototropism-119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2362200" cy="2971800"/>
          </a:xfrm>
          <a:prstGeom prst="rect">
            <a:avLst/>
          </a:prstGeom>
          <a:noFill/>
        </p:spPr>
      </p:pic>
      <p:pic>
        <p:nvPicPr>
          <p:cNvPr id="40963" name="Picture 3" descr="http://www.bio.tamu.edu/USERS/bell-pedersen/images/CircadianRhyth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743200"/>
            <a:ext cx="5295900" cy="3810000"/>
          </a:xfrm>
          <a:prstGeom prst="rect">
            <a:avLst/>
          </a:prstGeom>
          <a:noFill/>
        </p:spPr>
      </p:pic>
      <p:pic>
        <p:nvPicPr>
          <p:cNvPr id="40964" name="Picture 4" descr="http://1.bp.blogspot.com/_hg0ymoK3ktY/TGmHDOzZjUI/AAAAAAAAAdY/Yx7Q_2lNKA8/s320/jet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3048000" cy="2609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609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How do these diagrams represent the claim that timing and coordination of physiological events in an </a:t>
            </a:r>
            <a:r>
              <a:rPr lang="en-US" b="1" dirty="0" err="1" smtClean="0">
                <a:latin typeface="Kristen ITC" pitchFamily="66" charset="0"/>
              </a:rPr>
              <a:t>organims</a:t>
            </a:r>
            <a:r>
              <a:rPr lang="en-US" b="1" dirty="0" smtClean="0">
                <a:latin typeface="Kristen ITC" pitchFamily="66" charset="0"/>
              </a:rPr>
              <a:t> involve regulation?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http://www.asknature.org/images/uploads/strategy/fb410d8500af30a5daf5b647954b7fa5/846cc9a9f6b1e83dad47d5dc38372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10025"/>
            <a:ext cx="4267200" cy="2847975"/>
          </a:xfrm>
          <a:prstGeom prst="rect">
            <a:avLst/>
          </a:prstGeom>
          <a:noFill/>
        </p:spPr>
      </p:pic>
      <p:pic>
        <p:nvPicPr>
          <p:cNvPr id="41986" name="Picture 2" descr="http://jaiscience.weebly.com/uploads/3/2/7/7/3277577/6942883.jpg?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685800"/>
            <a:ext cx="4191000" cy="3048000"/>
          </a:xfrm>
          <a:prstGeom prst="rect">
            <a:avLst/>
          </a:prstGeom>
          <a:noFill/>
        </p:spPr>
      </p:pic>
      <p:pic>
        <p:nvPicPr>
          <p:cNvPr id="41987" name="Picture 3" descr="http://209.68.138.57/lc/archive/biology/PublishingImages/0847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29000"/>
            <a:ext cx="4286250" cy="3219450"/>
          </a:xfrm>
          <a:prstGeom prst="rect">
            <a:avLst/>
          </a:prstGeom>
          <a:noFill/>
        </p:spPr>
      </p:pic>
      <p:pic>
        <p:nvPicPr>
          <p:cNvPr id="41988" name="Picture 4" descr="http://bio1152.nicerweb.com/Locked/media/ch54/54_03-NicheCompetition-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400"/>
            <a:ext cx="4106694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524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Timing and coordination?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b-JaBMU-qPk/UREDL2zgTxI/AAAAAAAAArE/Gdw3dlfPl7k/s1600/savolcal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6019800" cy="2031463"/>
          </a:xfrm>
          <a:prstGeom prst="rect">
            <a:avLst/>
          </a:prstGeom>
          <a:noFill/>
        </p:spPr>
      </p:pic>
      <p:pic>
        <p:nvPicPr>
          <p:cNvPr id="2049" name="Picture 1" descr="http://i1.ytimg.com/vi/xuG4ZZ1GbzI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799" y="4572000"/>
            <a:ext cx="3852333" cy="2166938"/>
          </a:xfrm>
          <a:prstGeom prst="rect">
            <a:avLst/>
          </a:prstGeom>
          <a:noFill/>
        </p:spPr>
      </p:pic>
      <p:pic>
        <p:nvPicPr>
          <p:cNvPr id="2051" name="Picture 3" descr="http://projects.cbe.ab.ca/ict/udlsci/udlscience/biology/cells/saVol/images/cell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28601"/>
            <a:ext cx="3276600" cy="1752600"/>
          </a:xfrm>
          <a:prstGeom prst="rect">
            <a:avLst/>
          </a:prstGeom>
          <a:noFill/>
        </p:spPr>
      </p:pic>
      <p:pic>
        <p:nvPicPr>
          <p:cNvPr id="2052" name="Picture 4" descr="http://library.thinkquest.org/C006669/media/Biol/img/surface_area_to_volume_rati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209800"/>
            <a:ext cx="3543300" cy="2362200"/>
          </a:xfrm>
          <a:prstGeom prst="rect">
            <a:avLst/>
          </a:prstGeom>
          <a:noFill/>
        </p:spPr>
      </p:pic>
      <p:pic>
        <p:nvPicPr>
          <p:cNvPr id="2053" name="Picture 5" descr="http://sizes.com/numbers/numimg/area-volum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066800"/>
            <a:ext cx="2514600" cy="33483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Surface Area to Volume Ratio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2055" name="AutoShape 7" descr="http://ts4.mm.bing.net/th?id=H.4858536721252927&amp;pid=15.1"/>
          <p:cNvSpPr>
            <a:spLocks noChangeAspect="1" noChangeArrowheads="1"/>
          </p:cNvSpPr>
          <p:nvPr/>
        </p:nvSpPr>
        <p:spPr bwMode="auto">
          <a:xfrm>
            <a:off x="0" y="0"/>
            <a:ext cx="2667000" cy="411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ts4.mm.bing.net/th?id=H.4858536721252927&amp;pid=15.1"/>
          <p:cNvSpPr>
            <a:spLocks noChangeAspect="1" noChangeArrowheads="1"/>
          </p:cNvSpPr>
          <p:nvPr/>
        </p:nvSpPr>
        <p:spPr bwMode="auto">
          <a:xfrm>
            <a:off x="0" y="0"/>
            <a:ext cx="2667000" cy="411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http://ts4.mm.bing.net/th?id=H.4858536721252927&amp;pid=15.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143000"/>
            <a:ext cx="2209800" cy="340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http://2.bp.blogspot.com/-Y4ydXQrZCj4/UREDTugnXFI/AAAAAAAAArU/5cHgt5q4P94/s1600/savolexamp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3843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28194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505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267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5029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57150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0574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0574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20574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28194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800" y="28194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3505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3505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4267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4800" y="4267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0" y="5029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50292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4800" y="57150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5715000"/>
            <a:ext cx="2209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Identify more than 4 chemical elements and molecules that function as key building blocks or are eliminated as wastes?</a:t>
            </a:r>
            <a:endParaRPr lang="en-US" b="1" dirty="0">
              <a:latin typeface="Kristen ITC" pitchFamily="66" charset="0"/>
            </a:endParaRPr>
          </a:p>
        </p:txBody>
      </p:sp>
      <p:pic>
        <p:nvPicPr>
          <p:cNvPr id="21505" name="Picture 1" descr="http://library.thinkquest.org/04oct/01590/intro/h2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57400"/>
            <a:ext cx="1704975" cy="1524000"/>
          </a:xfrm>
          <a:prstGeom prst="rect">
            <a:avLst/>
          </a:prstGeom>
          <a:noFill/>
        </p:spPr>
      </p:pic>
      <p:pic>
        <p:nvPicPr>
          <p:cNvPr id="21506" name="Picture 2" descr="http://www.rsmas.miami.edu/assets/images/coral-lab/co2-molec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712825"/>
            <a:ext cx="1971675" cy="1325900"/>
          </a:xfrm>
          <a:prstGeom prst="rect">
            <a:avLst/>
          </a:prstGeom>
          <a:noFill/>
        </p:spPr>
      </p:pic>
      <p:pic>
        <p:nvPicPr>
          <p:cNvPr id="21507" name="Picture 3" descr="http://resources.mhs.vic.edu.au/Science/resources/pics/covalent_bonding_pics/oxyg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181600"/>
            <a:ext cx="2362200" cy="1457325"/>
          </a:xfrm>
          <a:prstGeom prst="rect">
            <a:avLst/>
          </a:prstGeom>
          <a:noFill/>
        </p:spPr>
      </p:pic>
      <p:pic>
        <p:nvPicPr>
          <p:cNvPr id="21511" name="Picture 7" descr="http://ts3.mm.bing.net/th?id=H.4990332064368962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57200"/>
            <a:ext cx="1866900" cy="1409700"/>
          </a:xfrm>
          <a:prstGeom prst="rect">
            <a:avLst/>
          </a:prstGeom>
          <a:noFill/>
        </p:spPr>
      </p:pic>
      <p:pic>
        <p:nvPicPr>
          <p:cNvPr id="21512" name="Picture 8" descr="http://biology.clc.uc.edu/graphics/bio104/f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362200"/>
            <a:ext cx="1914906" cy="1600200"/>
          </a:xfrm>
          <a:prstGeom prst="rect">
            <a:avLst/>
          </a:prstGeom>
          <a:noFill/>
        </p:spPr>
      </p:pic>
      <p:pic>
        <p:nvPicPr>
          <p:cNvPr id="21513" name="Picture 9" descr="http://biology.unm.edu/ccouncil/Biology_124/Images/triglycerid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038600"/>
            <a:ext cx="2057400" cy="1343261"/>
          </a:xfrm>
          <a:prstGeom prst="rect">
            <a:avLst/>
          </a:prstGeom>
          <a:noFill/>
        </p:spPr>
      </p:pic>
      <p:pic>
        <p:nvPicPr>
          <p:cNvPr id="21514" name="Picture 10" descr="http://topnews.us/images/imagecache/main_image/cholester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81000"/>
            <a:ext cx="1914525" cy="1905000"/>
          </a:xfrm>
          <a:prstGeom prst="rect">
            <a:avLst/>
          </a:prstGeom>
          <a:noFill/>
        </p:spPr>
      </p:pic>
      <p:pic>
        <p:nvPicPr>
          <p:cNvPr id="21516" name="Picture 12" descr="http://cnx.org/content/m45426/latest/Figure_02_03_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3924300"/>
            <a:ext cx="2743201" cy="2933700"/>
          </a:xfrm>
          <a:prstGeom prst="rect">
            <a:avLst/>
          </a:prstGeom>
          <a:noFill/>
        </p:spPr>
      </p:pic>
      <p:pic>
        <p:nvPicPr>
          <p:cNvPr id="21509" name="Picture 5" descr="http://ts4.mm.bing.net/th?id=H.4744651336843499&amp;pid=15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825" y="5353049"/>
            <a:ext cx="1704975" cy="1504951"/>
          </a:xfrm>
          <a:prstGeom prst="rect">
            <a:avLst/>
          </a:prstGeom>
          <a:noFill/>
        </p:spPr>
      </p:pic>
      <p:pic>
        <p:nvPicPr>
          <p:cNvPr id="21517" name="Picture 13" descr="http://sites.tufts.edu/balanceyourlife/files/2011/09/22_17_orig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1981200"/>
            <a:ext cx="2504853" cy="1676400"/>
          </a:xfrm>
          <a:prstGeom prst="rect">
            <a:avLst/>
          </a:prstGeom>
          <a:noFill/>
        </p:spPr>
      </p:pic>
      <p:pic>
        <p:nvPicPr>
          <p:cNvPr id="21518" name="Picture 14" descr="http://upload.wikimedia.org/wikipedia/commons/thumb/c/c9/Main_protein_structure_levels_en.svg/343px-Main_protein_structure_levels_en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1066800"/>
            <a:ext cx="1905000" cy="4114800"/>
          </a:xfrm>
          <a:prstGeom prst="rect">
            <a:avLst/>
          </a:prstGeom>
          <a:noFill/>
        </p:spPr>
      </p:pic>
      <p:pic>
        <p:nvPicPr>
          <p:cNvPr id="21519" name="Picture 15" descr="http://o.quizlet.com/i/YyMNz9jzc4qwTutKe0oi8w_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9244" y="5486400"/>
            <a:ext cx="1597756" cy="1371600"/>
          </a:xfrm>
          <a:prstGeom prst="rect">
            <a:avLst/>
          </a:prstGeom>
          <a:noFill/>
        </p:spPr>
      </p:pic>
      <p:pic>
        <p:nvPicPr>
          <p:cNvPr id="21520" name="Picture 16" descr="http://0.tqn.com/d/chemistry/1/0/x/E/1/Ure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1066800"/>
            <a:ext cx="1411111" cy="838200"/>
          </a:xfrm>
          <a:prstGeom prst="rect">
            <a:avLst/>
          </a:prstGeom>
          <a:noFill/>
        </p:spPr>
      </p:pic>
      <p:pic>
        <p:nvPicPr>
          <p:cNvPr id="21521" name="Picture 17" descr="http://3.bp.blogspot.com/-imjWmQrFld4/Tn31HG5fpXI/AAAAAAAAA3w/aEz8lE57JdY/s1600/gasexch_1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09800" y="914400"/>
            <a:ext cx="1295400" cy="111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ttp://scienceaid.co.uk/chemistry/physical/images/gib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038600" cy="3643067"/>
          </a:xfrm>
          <a:prstGeom prst="rect">
            <a:avLst/>
          </a:prstGeom>
          <a:noFill/>
        </p:spPr>
      </p:pic>
      <p:pic>
        <p:nvPicPr>
          <p:cNvPr id="23554" name="Picture 2" descr="http://schoolworkhelper.net/wp-content/uploads/2012/04/gibbs-free-energy-at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1" y="3048000"/>
            <a:ext cx="4800600" cy="3505200"/>
          </a:xfrm>
          <a:prstGeom prst="rect">
            <a:avLst/>
          </a:prstGeom>
          <a:noFill/>
        </p:spPr>
      </p:pic>
      <p:pic>
        <p:nvPicPr>
          <p:cNvPr id="23555" name="Picture 3" descr="http://www.globalchange.umich.edu/globalchange1/current/lectures/kling/ecosystem/zebra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8600"/>
            <a:ext cx="3276600" cy="25697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572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Discuss the consequences to organisms, populations, and ecosystems if sufficient free energy is not available.</a:t>
            </a:r>
          </a:p>
          <a:p>
            <a:endParaRPr lang="en-US" b="1" dirty="0" smtClean="0">
              <a:latin typeface="Kristen ITC" pitchFamily="66" charset="0"/>
            </a:endParaRPr>
          </a:p>
          <a:p>
            <a:r>
              <a:rPr lang="en-US" b="1" dirty="0" smtClean="0">
                <a:latin typeface="Kristen ITC" pitchFamily="66" charset="0"/>
              </a:rPr>
              <a:t>Check out Free </a:t>
            </a:r>
            <a:r>
              <a:rPr lang="en-US" b="1" dirty="0" smtClean="0">
                <a:latin typeface="Kristen ITC" pitchFamily="66" charset="0"/>
              </a:rPr>
              <a:t>Energy as explained by Mr. Anderson on Bozeman Biology</a:t>
            </a:r>
            <a:r>
              <a:rPr lang="en-US" b="1" dirty="0" smtClean="0">
                <a:latin typeface="Kristen ITC" pitchFamily="66" charset="0"/>
              </a:rPr>
              <a:t>. (on your  0wn)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ttp://ts2.mm.bing.net/th?id=H.4560650706813309&amp;pid=15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3505200"/>
            <a:ext cx="3095625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34200" y="457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Live fast, die young.  What does that mean based on metabolism and thermodynamics?  </a:t>
            </a:r>
            <a:endParaRPr lang="en-US" b="1" dirty="0">
              <a:latin typeface="Kristen ITC" pitchFamily="66" charset="0"/>
            </a:endParaRPr>
          </a:p>
        </p:txBody>
      </p:sp>
      <p:pic>
        <p:nvPicPr>
          <p:cNvPr id="12290" name="Picture 2" descr="http://hep.ucsb.edu/courses/ph6b_99/011299sci-scaling.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http://ts2.mm.bing.net/th?id=H.462102503437250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4354696" cy="3505200"/>
          </a:xfrm>
          <a:prstGeom prst="rect">
            <a:avLst/>
          </a:prstGeom>
          <a:noFill/>
        </p:spPr>
      </p:pic>
      <p:pic>
        <p:nvPicPr>
          <p:cNvPr id="27650" name="Picture 2" descr="http://withfriendship.com/images/i/43768/Light-independent-reaction-wallpa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04800"/>
            <a:ext cx="4191000" cy="2590800"/>
          </a:xfrm>
          <a:prstGeom prst="rect">
            <a:avLst/>
          </a:prstGeom>
          <a:noFill/>
        </p:spPr>
      </p:pic>
      <p:pic>
        <p:nvPicPr>
          <p:cNvPr id="27651" name="Picture 3" descr="http://www.welchclass.com/Biology/photos/calvincy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046" y="2971800"/>
            <a:ext cx="4329953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59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Light Dependent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Light Independent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Energy  in Photosynthesis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http://bhavanajagat.files.wordpress.com/2012/01/cell-mem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79606"/>
            <a:ext cx="7467600" cy="42973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The fluid mosaic model of the cell membrane:  identify all the parts and how they are related to the selective permeability of the membrane.</a:t>
            </a:r>
            <a:endParaRPr lang="en-US" b="1" dirty="0">
              <a:latin typeface="Kristen ITC" pitchFamily="66" charset="0"/>
            </a:endParaRPr>
          </a:p>
        </p:txBody>
      </p:sp>
      <p:pic>
        <p:nvPicPr>
          <p:cNvPr id="29698" name="Picture 2" descr="http://www.methuen.k12.ma.us/mnmelan/Main%20Page/membranebil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3245476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http://www.marefa.org/images/thumb/0/00/Endomembrane_system_diagram.svg/612px-Endomembrane_system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6019800" cy="4127500"/>
          </a:xfrm>
          <a:prstGeom prst="rect">
            <a:avLst/>
          </a:prstGeom>
          <a:noFill/>
        </p:spPr>
      </p:pic>
      <p:pic>
        <p:nvPicPr>
          <p:cNvPr id="31746" name="Picture 2" descr="http://ridge.icu.ac.jp/gen-ed/cell-lect-gifs/02-prokaryote-cell-di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1"/>
            <a:ext cx="3514725" cy="23690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risten ITC" pitchFamily="66" charset="0"/>
              </a:rPr>
              <a:t>Internal membranes </a:t>
            </a:r>
            <a:r>
              <a:rPr lang="en-US" b="1" dirty="0" err="1" smtClean="0">
                <a:latin typeface="Kristen ITC" pitchFamily="66" charset="0"/>
              </a:rPr>
              <a:t>vs</a:t>
            </a:r>
            <a:r>
              <a:rPr lang="en-US" b="1" dirty="0" smtClean="0">
                <a:latin typeface="Kristen ITC" pitchFamily="66" charset="0"/>
              </a:rPr>
              <a:t> absence of internal membranes:  eukaryotes compared to prokaryotes.</a:t>
            </a:r>
            <a:endParaRPr lang="en-US" b="1" dirty="0">
              <a:latin typeface="Kristen ITC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216</Words>
  <Application>Microsoft Office PowerPoint</Application>
  <PresentationFormat>On-screen Show (4:3)</PresentationFormat>
  <Paragraphs>36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angela.rizzo</cp:lastModifiedBy>
  <cp:revision>8</cp:revision>
  <dcterms:created xsi:type="dcterms:W3CDTF">2013-04-30T01:31:33Z</dcterms:created>
  <dcterms:modified xsi:type="dcterms:W3CDTF">2013-04-30T20:35:07Z</dcterms:modified>
</cp:coreProperties>
</file>