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handoutMasterIdLst>
    <p:handoutMasterId r:id="rId22"/>
  </p:handoutMasterIdLst>
  <p:sldIdLst>
    <p:sldId id="256" r:id="rId2"/>
    <p:sldId id="263" r:id="rId3"/>
    <p:sldId id="264" r:id="rId4"/>
    <p:sldId id="273" r:id="rId5"/>
    <p:sldId id="257" r:id="rId6"/>
    <p:sldId id="258" r:id="rId7"/>
    <p:sldId id="259" r:id="rId8"/>
    <p:sldId id="260" r:id="rId9"/>
    <p:sldId id="272" r:id="rId10"/>
    <p:sldId id="271" r:id="rId11"/>
    <p:sldId id="274" r:id="rId12"/>
    <p:sldId id="266" r:id="rId13"/>
    <p:sldId id="261" r:id="rId14"/>
    <p:sldId id="265" r:id="rId15"/>
    <p:sldId id="267" r:id="rId16"/>
    <p:sldId id="268" r:id="rId17"/>
    <p:sldId id="262" r:id="rId18"/>
    <p:sldId id="269" r:id="rId19"/>
    <p:sldId id="270"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ED377AB-B135-41AE-AA65-9E9E1C4266B5}" type="datetimeFigureOut">
              <a:rPr lang="en-US" smtClean="0"/>
              <a:t>2/7/2023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932E9C-A6F8-46EF-8F89-6B6BE5A0EDC2}" type="slidenum">
              <a:rPr lang="en-US" smtClean="0"/>
              <a:t>‹#›</a:t>
            </a:fld>
            <a:endParaRPr lang="en-US"/>
          </a:p>
        </p:txBody>
      </p:sp>
    </p:spTree>
    <p:extLst>
      <p:ext uri="{BB962C8B-B14F-4D97-AF65-F5344CB8AC3E}">
        <p14:creationId xmlns:p14="http://schemas.microsoft.com/office/powerpoint/2010/main" val="2160688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1A6BD8E-5EA9-4BAA-9F06-ED5EABD4D57C}" type="datetimeFigureOut">
              <a:rPr lang="en-US" smtClean="0"/>
              <a:t>2/7/2023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62FC11-18F0-4CE8-A556-1F2AFC467F88}" type="slidenum">
              <a:rPr lang="en-US" smtClean="0"/>
              <a:t>‹#›</a:t>
            </a:fld>
            <a:endParaRPr lang="en-US"/>
          </a:p>
        </p:txBody>
      </p:sp>
    </p:spTree>
    <p:extLst>
      <p:ext uri="{BB962C8B-B14F-4D97-AF65-F5344CB8AC3E}">
        <p14:creationId xmlns:p14="http://schemas.microsoft.com/office/powerpoint/2010/main" val="100437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2FC11-18F0-4CE8-A556-1F2AFC467F88}" type="slidenum">
              <a:rPr lang="en-US" smtClean="0"/>
              <a:t>1</a:t>
            </a:fld>
            <a:endParaRPr lang="en-US"/>
          </a:p>
        </p:txBody>
      </p:sp>
    </p:spTree>
    <p:extLst>
      <p:ext uri="{BB962C8B-B14F-4D97-AF65-F5344CB8AC3E}">
        <p14:creationId xmlns:p14="http://schemas.microsoft.com/office/powerpoint/2010/main" val="323565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2FC11-18F0-4CE8-A556-1F2AFC467F88}" type="slidenum">
              <a:rPr lang="en-US" smtClean="0"/>
              <a:t>14</a:t>
            </a:fld>
            <a:endParaRPr lang="en-US"/>
          </a:p>
        </p:txBody>
      </p:sp>
    </p:spTree>
    <p:extLst>
      <p:ext uri="{BB962C8B-B14F-4D97-AF65-F5344CB8AC3E}">
        <p14:creationId xmlns:p14="http://schemas.microsoft.com/office/powerpoint/2010/main" val="1737994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2FC11-18F0-4CE8-A556-1F2AFC467F88}" type="slidenum">
              <a:rPr lang="en-US" smtClean="0"/>
              <a:t>15</a:t>
            </a:fld>
            <a:endParaRPr lang="en-US"/>
          </a:p>
        </p:txBody>
      </p:sp>
    </p:spTree>
    <p:extLst>
      <p:ext uri="{BB962C8B-B14F-4D97-AF65-F5344CB8AC3E}">
        <p14:creationId xmlns:p14="http://schemas.microsoft.com/office/powerpoint/2010/main" val="2105412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2FC11-18F0-4CE8-A556-1F2AFC467F88}" type="slidenum">
              <a:rPr lang="en-US" smtClean="0"/>
              <a:t>16</a:t>
            </a:fld>
            <a:endParaRPr lang="en-US"/>
          </a:p>
        </p:txBody>
      </p:sp>
    </p:spTree>
    <p:extLst>
      <p:ext uri="{BB962C8B-B14F-4D97-AF65-F5344CB8AC3E}">
        <p14:creationId xmlns:p14="http://schemas.microsoft.com/office/powerpoint/2010/main" val="3496725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62FC11-18F0-4CE8-A556-1F2AFC467F88}" type="slidenum">
              <a:rPr lang="en-US" smtClean="0"/>
              <a:t>17</a:t>
            </a:fld>
            <a:endParaRPr lang="en-US"/>
          </a:p>
        </p:txBody>
      </p:sp>
    </p:spTree>
    <p:extLst>
      <p:ext uri="{BB962C8B-B14F-4D97-AF65-F5344CB8AC3E}">
        <p14:creationId xmlns:p14="http://schemas.microsoft.com/office/powerpoint/2010/main" val="311993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2FC11-18F0-4CE8-A556-1F2AFC467F88}" type="slidenum">
              <a:rPr lang="en-US" smtClean="0"/>
              <a:t>18</a:t>
            </a:fld>
            <a:endParaRPr lang="en-US"/>
          </a:p>
        </p:txBody>
      </p:sp>
    </p:spTree>
    <p:extLst>
      <p:ext uri="{BB962C8B-B14F-4D97-AF65-F5344CB8AC3E}">
        <p14:creationId xmlns:p14="http://schemas.microsoft.com/office/powerpoint/2010/main" val="388251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2FC11-18F0-4CE8-A556-1F2AFC467F88}" type="slidenum">
              <a:rPr lang="en-US" smtClean="0"/>
              <a:t>2</a:t>
            </a:fld>
            <a:endParaRPr lang="en-US"/>
          </a:p>
        </p:txBody>
      </p:sp>
    </p:spTree>
    <p:extLst>
      <p:ext uri="{BB962C8B-B14F-4D97-AF65-F5344CB8AC3E}">
        <p14:creationId xmlns:p14="http://schemas.microsoft.com/office/powerpoint/2010/main" val="85144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2FC11-18F0-4CE8-A556-1F2AFC467F88}" type="slidenum">
              <a:rPr lang="en-US" smtClean="0"/>
              <a:t>3</a:t>
            </a:fld>
            <a:endParaRPr lang="en-US"/>
          </a:p>
        </p:txBody>
      </p:sp>
    </p:spTree>
    <p:extLst>
      <p:ext uri="{BB962C8B-B14F-4D97-AF65-F5344CB8AC3E}">
        <p14:creationId xmlns:p14="http://schemas.microsoft.com/office/powerpoint/2010/main" val="40054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2FC11-18F0-4CE8-A556-1F2AFC467F88}" type="slidenum">
              <a:rPr lang="en-US" smtClean="0"/>
              <a:t>5</a:t>
            </a:fld>
            <a:endParaRPr lang="en-US"/>
          </a:p>
        </p:txBody>
      </p:sp>
    </p:spTree>
    <p:extLst>
      <p:ext uri="{BB962C8B-B14F-4D97-AF65-F5344CB8AC3E}">
        <p14:creationId xmlns:p14="http://schemas.microsoft.com/office/powerpoint/2010/main" val="272326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2FC11-18F0-4CE8-A556-1F2AFC467F88}" type="slidenum">
              <a:rPr lang="en-US" smtClean="0"/>
              <a:t>6</a:t>
            </a:fld>
            <a:endParaRPr lang="en-US"/>
          </a:p>
        </p:txBody>
      </p:sp>
    </p:spTree>
    <p:extLst>
      <p:ext uri="{BB962C8B-B14F-4D97-AF65-F5344CB8AC3E}">
        <p14:creationId xmlns:p14="http://schemas.microsoft.com/office/powerpoint/2010/main" val="249251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2FC11-18F0-4CE8-A556-1F2AFC467F88}" type="slidenum">
              <a:rPr lang="en-US" smtClean="0"/>
              <a:t>7</a:t>
            </a:fld>
            <a:endParaRPr lang="en-US"/>
          </a:p>
        </p:txBody>
      </p:sp>
    </p:spTree>
    <p:extLst>
      <p:ext uri="{BB962C8B-B14F-4D97-AF65-F5344CB8AC3E}">
        <p14:creationId xmlns:p14="http://schemas.microsoft.com/office/powerpoint/2010/main" val="388489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2FC11-18F0-4CE8-A556-1F2AFC467F88}" type="slidenum">
              <a:rPr lang="en-US" smtClean="0"/>
              <a:t>8</a:t>
            </a:fld>
            <a:endParaRPr lang="en-US"/>
          </a:p>
        </p:txBody>
      </p:sp>
    </p:spTree>
    <p:extLst>
      <p:ext uri="{BB962C8B-B14F-4D97-AF65-F5344CB8AC3E}">
        <p14:creationId xmlns:p14="http://schemas.microsoft.com/office/powerpoint/2010/main" val="135616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2FC11-18F0-4CE8-A556-1F2AFC467F88}" type="slidenum">
              <a:rPr lang="en-US" smtClean="0"/>
              <a:t>12</a:t>
            </a:fld>
            <a:endParaRPr lang="en-US"/>
          </a:p>
        </p:txBody>
      </p:sp>
    </p:spTree>
    <p:extLst>
      <p:ext uri="{BB962C8B-B14F-4D97-AF65-F5344CB8AC3E}">
        <p14:creationId xmlns:p14="http://schemas.microsoft.com/office/powerpoint/2010/main" val="332374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2FC11-18F0-4CE8-A556-1F2AFC467F88}" type="slidenum">
              <a:rPr lang="en-US" smtClean="0"/>
              <a:t>13</a:t>
            </a:fld>
            <a:endParaRPr lang="en-US"/>
          </a:p>
        </p:txBody>
      </p:sp>
    </p:spTree>
    <p:extLst>
      <p:ext uri="{BB962C8B-B14F-4D97-AF65-F5344CB8AC3E}">
        <p14:creationId xmlns:p14="http://schemas.microsoft.com/office/powerpoint/2010/main" val="2412203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18C1882-3B5F-4AFB-AA60-2095D0AA4B4D}" type="datetimeFigureOut">
              <a:rPr lang="en-US" smtClean="0"/>
              <a:t>2/7/2023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86352BF-50AD-4A06-BD97-8976D314E4BF}"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8C1882-3B5F-4AFB-AA60-2095D0AA4B4D}"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352BF-50AD-4A06-BD97-8976D314E4B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86352BF-50AD-4A06-BD97-8976D314E4BF}"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8C1882-3B5F-4AFB-AA60-2095D0AA4B4D}"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18C1882-3B5F-4AFB-AA60-2095D0AA4B4D}"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86352BF-50AD-4A06-BD97-8976D314E4BF}"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18C1882-3B5F-4AFB-AA60-2095D0AA4B4D}" type="datetimeFigureOut">
              <a:rPr lang="en-US" smtClean="0"/>
              <a:t>2/7/2023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86352BF-50AD-4A06-BD97-8976D314E4BF}"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18C1882-3B5F-4AFB-AA60-2095D0AA4B4D}"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352BF-50AD-4A06-BD97-8976D314E4BF}"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18C1882-3B5F-4AFB-AA60-2095D0AA4B4D}" type="datetimeFigureOut">
              <a:rPr lang="en-US" smtClean="0"/>
              <a:t>2/7/2023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86352BF-50AD-4A06-BD97-8976D314E4BF}"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8C1882-3B5F-4AFB-AA60-2095D0AA4B4D}"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86352BF-50AD-4A06-BD97-8976D314E4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18C1882-3B5F-4AFB-AA60-2095D0AA4B4D}"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86352BF-50AD-4A06-BD97-8976D314E4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86352BF-50AD-4A06-BD97-8976D314E4BF}"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18C1882-3B5F-4AFB-AA60-2095D0AA4B4D}" type="datetimeFigureOut">
              <a:rPr lang="en-US" smtClean="0"/>
              <a:t>2/7/2023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86352BF-50AD-4A06-BD97-8976D314E4BF}"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18C1882-3B5F-4AFB-AA60-2095D0AA4B4D}" type="datetimeFigureOut">
              <a:rPr lang="en-US" smtClean="0"/>
              <a:t>2/7/2023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18C1882-3B5F-4AFB-AA60-2095D0AA4B4D}" type="datetimeFigureOut">
              <a:rPr lang="en-US" smtClean="0"/>
              <a:t>2/7/2023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86352BF-50AD-4A06-BD97-8976D314E4BF}"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ysedregent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p12.nysed.gov/assessment/hsgen/archive/list.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3505200"/>
          </a:xfrm>
        </p:spPr>
        <p:txBody>
          <a:bodyPr>
            <a:noAutofit/>
          </a:bodyPr>
          <a:lstStyle/>
          <a:p>
            <a:endParaRPr lang="en-US" sz="4000" dirty="0" smtClean="0"/>
          </a:p>
          <a:p>
            <a:r>
              <a:rPr lang="en-US" sz="4000" dirty="0" smtClean="0"/>
              <a:t>8</a:t>
            </a:r>
            <a:r>
              <a:rPr lang="en-US" sz="4000" baseline="30000" dirty="0" smtClean="0"/>
              <a:t>th</a:t>
            </a:r>
            <a:r>
              <a:rPr lang="en-US" sz="4000" dirty="0" smtClean="0"/>
              <a:t>- 9</a:t>
            </a:r>
            <a:r>
              <a:rPr lang="en-US" sz="4000" baseline="30000" dirty="0" smtClean="0"/>
              <a:t>th</a:t>
            </a:r>
            <a:r>
              <a:rPr lang="en-US" sz="4000" dirty="0" smtClean="0"/>
              <a:t> GRADE TRANSITION MEETING</a:t>
            </a:r>
            <a:endParaRPr lang="en-US" sz="4000" dirty="0"/>
          </a:p>
        </p:txBody>
      </p:sp>
      <p:sp>
        <p:nvSpPr>
          <p:cNvPr id="2" name="Title 1"/>
          <p:cNvSpPr>
            <a:spLocks noGrp="1"/>
          </p:cNvSpPr>
          <p:nvPr>
            <p:ph type="ctrTitle"/>
          </p:nvPr>
        </p:nvSpPr>
        <p:spPr/>
        <p:txBody>
          <a:bodyPr>
            <a:noAutofit/>
          </a:bodyPr>
          <a:lstStyle/>
          <a:p>
            <a:r>
              <a:rPr lang="en-US" sz="4000" b="1" dirty="0" smtClean="0"/>
              <a:t>Welcome to </a:t>
            </a:r>
            <a:br>
              <a:rPr lang="en-US" sz="4000" b="1" dirty="0" smtClean="0"/>
            </a:br>
            <a:r>
              <a:rPr lang="en-US" sz="4000" b="1" dirty="0" smtClean="0"/>
              <a:t>Roslyn High School</a:t>
            </a:r>
            <a:br>
              <a:rPr lang="en-US" sz="4000" b="1" dirty="0" smtClean="0"/>
            </a:br>
            <a:r>
              <a:rPr lang="en-US" sz="3600" b="1" dirty="0" smtClean="0"/>
              <a:t>2/8/2023</a:t>
            </a:r>
            <a:endParaRPr lang="en-US" sz="3600" b="1" dirty="0"/>
          </a:p>
        </p:txBody>
      </p:sp>
    </p:spTree>
    <p:extLst>
      <p:ext uri="{BB962C8B-B14F-4D97-AF65-F5344CB8AC3E}">
        <p14:creationId xmlns:p14="http://schemas.microsoft.com/office/powerpoint/2010/main" val="2301267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Local Diploma (continued)</a:t>
            </a:r>
            <a:endParaRPr lang="en-US" dirty="0">
              <a:solidFill>
                <a:schemeClr val="accent3"/>
              </a:solidFill>
            </a:endParaRPr>
          </a:p>
        </p:txBody>
      </p:sp>
      <p:sp>
        <p:nvSpPr>
          <p:cNvPr id="3" name="Content Placeholder 2"/>
          <p:cNvSpPr>
            <a:spLocks noGrp="1"/>
          </p:cNvSpPr>
          <p:nvPr>
            <p:ph sz="quarter" idx="1"/>
          </p:nvPr>
        </p:nvSpPr>
        <p:spPr/>
        <p:txBody>
          <a:bodyPr>
            <a:normAutofit lnSpcReduction="10000"/>
          </a:bodyPr>
          <a:lstStyle/>
          <a:p>
            <a:pPr marL="0" indent="0">
              <a:buNone/>
            </a:pPr>
            <a:r>
              <a:rPr lang="en-US" sz="2000" dirty="0"/>
              <a:t>Local- via Supt’s Determination only for SWD </a:t>
            </a:r>
            <a:r>
              <a:rPr lang="en-US" sz="2000" dirty="0" smtClean="0"/>
              <a:t>w/IEP</a:t>
            </a:r>
          </a:p>
          <a:p>
            <a:pPr marL="0" indent="0">
              <a:buNone/>
            </a:pPr>
            <a:endParaRPr lang="en-US" sz="2000" dirty="0"/>
          </a:p>
          <a:p>
            <a:pPr marL="0" indent="0">
              <a:buNone/>
            </a:pPr>
            <a:r>
              <a:rPr lang="en-US" sz="2000" dirty="0" smtClean="0"/>
              <a:t>1. Must </a:t>
            </a:r>
            <a:r>
              <a:rPr lang="en-US" sz="2000" dirty="0"/>
              <a:t>pass ALL classes</a:t>
            </a:r>
          </a:p>
          <a:p>
            <a:pPr marL="0" indent="0">
              <a:buNone/>
            </a:pPr>
            <a:r>
              <a:rPr lang="en-US" sz="2000" dirty="0" smtClean="0"/>
              <a:t>2. Sit for each of 4 Regents and 1 Pathway Exam (CDOS) at least 1x (for areas where no passing score achieved on any exam using safety nets or appeals).</a:t>
            </a:r>
          </a:p>
          <a:p>
            <a:pPr marL="0" indent="0">
              <a:buNone/>
            </a:pPr>
            <a:r>
              <a:rPr lang="en-US" sz="2000" dirty="0" smtClean="0"/>
              <a:t>3. If below 55 w or w/o appeal for ELA and Math student must </a:t>
            </a:r>
            <a:r>
              <a:rPr lang="en-US" sz="2000" dirty="0"/>
              <a:t>m</a:t>
            </a:r>
            <a:r>
              <a:rPr lang="en-US" sz="2000" dirty="0" smtClean="0"/>
              <a:t>eet requirements for CDOS credential.</a:t>
            </a:r>
          </a:p>
          <a:p>
            <a:pPr marL="0" indent="0">
              <a:buNone/>
            </a:pPr>
            <a:r>
              <a:rPr lang="en-US" sz="2000" dirty="0" smtClean="0"/>
              <a:t>4. Parents initiate the review through written request.</a:t>
            </a:r>
          </a:p>
          <a:p>
            <a:pPr marL="0" indent="0">
              <a:buNone/>
            </a:pPr>
            <a:r>
              <a:rPr lang="en-US" sz="2000" dirty="0" smtClean="0"/>
              <a:t>5. Supt. and Principal review documentation to determine proficiency in each area, in absence of exam. </a:t>
            </a:r>
          </a:p>
          <a:p>
            <a:pPr marL="0" indent="0">
              <a:buNone/>
            </a:pPr>
            <a:endParaRPr lang="en-US" sz="2000" dirty="0"/>
          </a:p>
          <a:p>
            <a:pPr marL="0" indent="0">
              <a:buNone/>
            </a:pPr>
            <a:r>
              <a:rPr lang="en-US" sz="2000" dirty="0"/>
              <a:t>https://www.p12.nysed.gov//specialed/gradrequirements/documents/safety-net-options-available-students-with-disabilities.pdf</a:t>
            </a:r>
            <a:endParaRPr lang="en-US" sz="2000" dirty="0" smtClean="0"/>
          </a:p>
          <a:p>
            <a:pPr marL="0" indent="0">
              <a:buNone/>
            </a:pPr>
            <a:endParaRPr lang="en-US" sz="2000" dirty="0" smtClean="0"/>
          </a:p>
          <a:p>
            <a:pPr marL="0" indent="0">
              <a:buNone/>
            </a:pPr>
            <a:endParaRPr lang="en-US" dirty="0" smtClean="0"/>
          </a:p>
          <a:p>
            <a:endParaRPr lang="en-US" dirty="0"/>
          </a:p>
        </p:txBody>
      </p:sp>
    </p:spTree>
    <p:extLst>
      <p:ext uri="{BB962C8B-B14F-4D97-AF65-F5344CB8AC3E}">
        <p14:creationId xmlns:p14="http://schemas.microsoft.com/office/powerpoint/2010/main" val="450400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514600"/>
            <a:ext cx="6400800" cy="2057400"/>
          </a:xfrm>
        </p:spPr>
        <p:txBody>
          <a:bodyPr>
            <a:noAutofit/>
          </a:bodyPr>
          <a:lstStyle/>
          <a:p>
            <a:r>
              <a:rPr lang="en-US" sz="1400" cap="none" dirty="0"/>
              <a:t>T</a:t>
            </a:r>
            <a:r>
              <a:rPr lang="en-US" sz="1400" cap="none" dirty="0" smtClean="0"/>
              <a:t>he student: </a:t>
            </a:r>
            <a:endParaRPr lang="en-US" sz="1400" cap="none" dirty="0"/>
          </a:p>
          <a:p>
            <a:r>
              <a:rPr lang="en-US" sz="1400" cap="none" dirty="0"/>
              <a:t>E</a:t>
            </a:r>
            <a:r>
              <a:rPr lang="en-US" sz="1400" cap="none" dirty="0" smtClean="0"/>
              <a:t>arned a minimum score of 55 on the ELA and Mathematics Regents examinations; </a:t>
            </a:r>
          </a:p>
          <a:p>
            <a:r>
              <a:rPr lang="en-US" sz="1400" cap="none" dirty="0" smtClean="0"/>
              <a:t>and/or </a:t>
            </a:r>
            <a:endParaRPr lang="en-US" sz="1400" cap="none" dirty="0"/>
          </a:p>
          <a:p>
            <a:r>
              <a:rPr lang="en-US" sz="1400" cap="none" dirty="0"/>
              <a:t>S</a:t>
            </a:r>
            <a:r>
              <a:rPr lang="en-US" sz="1400" cap="none" dirty="0" smtClean="0"/>
              <a:t>uccessfully appealed a score between 52 and 54 on ELA and Mathematics Regents examinations; and/or</a:t>
            </a:r>
          </a:p>
          <a:p>
            <a:r>
              <a:rPr lang="en-US" sz="1400" cap="none" dirty="0" smtClean="0"/>
              <a:t> </a:t>
            </a:r>
            <a:r>
              <a:rPr lang="en-US" sz="1400" cap="none" dirty="0"/>
              <a:t>W</a:t>
            </a:r>
            <a:r>
              <a:rPr lang="en-US" sz="1400" cap="none" dirty="0" smtClean="0"/>
              <a:t>as unable to achieve a minimum score of 55 or did not initiate an appeal of a score of between 52 and 54 on the ELA and/or Mathematics </a:t>
            </a:r>
            <a:r>
              <a:rPr lang="en-US" sz="1400" cap="none" dirty="0"/>
              <a:t>R</a:t>
            </a:r>
            <a:r>
              <a:rPr lang="en-US" sz="1400" cap="none" dirty="0" smtClean="0"/>
              <a:t>egents examinations, but he or she completed the requirements for the New </a:t>
            </a:r>
            <a:r>
              <a:rPr lang="en-US" sz="1400" cap="none" dirty="0"/>
              <a:t>Y</a:t>
            </a:r>
            <a:r>
              <a:rPr lang="en-US" sz="1400" cap="none" dirty="0" smtClean="0"/>
              <a:t>ork </a:t>
            </a:r>
            <a:r>
              <a:rPr lang="en-US" sz="1400" cap="none" dirty="0"/>
              <a:t>S</a:t>
            </a:r>
            <a:r>
              <a:rPr lang="en-US" sz="1400" cap="none" dirty="0" smtClean="0"/>
              <a:t>tate </a:t>
            </a:r>
            <a:r>
              <a:rPr lang="en-US" sz="1400" cap="none" dirty="0"/>
              <a:t>C</a:t>
            </a:r>
            <a:r>
              <a:rPr lang="en-US" sz="1400" cap="none" dirty="0" smtClean="0"/>
              <a:t>areer </a:t>
            </a:r>
            <a:r>
              <a:rPr lang="en-US" sz="1400" cap="none" dirty="0"/>
              <a:t>D</a:t>
            </a:r>
            <a:r>
              <a:rPr lang="en-US" sz="1400" cap="none" dirty="0" smtClean="0"/>
              <a:t>evelopment and Occupational </a:t>
            </a:r>
            <a:r>
              <a:rPr lang="en-US" sz="1400" cap="none" dirty="0"/>
              <a:t>S</a:t>
            </a:r>
            <a:r>
              <a:rPr lang="en-US" sz="1400" cap="none" dirty="0" smtClean="0"/>
              <a:t>tudies (CDOS) </a:t>
            </a:r>
            <a:r>
              <a:rPr lang="en-US" sz="1400" cap="none" dirty="0"/>
              <a:t>C</a:t>
            </a:r>
            <a:r>
              <a:rPr lang="en-US" sz="1400" cap="none" dirty="0" smtClean="0"/>
              <a:t>ommencement Credential. </a:t>
            </a:r>
            <a:endParaRPr lang="en-US" sz="1400" cap="none" dirty="0">
              <a:latin typeface="+mj-lt"/>
            </a:endParaRPr>
          </a:p>
        </p:txBody>
      </p:sp>
      <p:sp>
        <p:nvSpPr>
          <p:cNvPr id="3" name="Title 2"/>
          <p:cNvSpPr>
            <a:spLocks noGrp="1"/>
          </p:cNvSpPr>
          <p:nvPr>
            <p:ph type="ctrTitle"/>
          </p:nvPr>
        </p:nvSpPr>
        <p:spPr/>
        <p:txBody>
          <a:bodyPr/>
          <a:lstStyle/>
          <a:p>
            <a:r>
              <a:rPr lang="en-US" dirty="0" smtClean="0">
                <a:solidFill>
                  <a:schemeClr val="accent3"/>
                </a:solidFill>
              </a:rPr>
              <a:t>Superintendent Determination Option (Continued)</a:t>
            </a:r>
            <a:endParaRPr lang="en-US" dirty="0">
              <a:solidFill>
                <a:schemeClr val="accent3"/>
              </a:solidFill>
            </a:endParaRPr>
          </a:p>
        </p:txBody>
      </p:sp>
    </p:spTree>
    <p:extLst>
      <p:ext uri="{BB962C8B-B14F-4D97-AF65-F5344CB8AC3E}">
        <p14:creationId xmlns:p14="http://schemas.microsoft.com/office/powerpoint/2010/main" val="201093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DIPLOMAS</a:t>
            </a:r>
            <a:endParaRPr lang="en-US" dirty="0"/>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rot="16200000">
            <a:off x="2057401" y="-152401"/>
            <a:ext cx="4876800" cy="8077202"/>
          </a:xfrm>
        </p:spPr>
      </p:pic>
    </p:spTree>
    <p:extLst>
      <p:ext uri="{BB962C8B-B14F-4D97-AF65-F5344CB8AC3E}">
        <p14:creationId xmlns:p14="http://schemas.microsoft.com/office/powerpoint/2010/main" val="1902206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2400" b="1" dirty="0" smtClean="0"/>
              <a:t>Career Development and Occupational Studies </a:t>
            </a:r>
            <a:br>
              <a:rPr lang="en-US" sz="2400" b="1" dirty="0" smtClean="0"/>
            </a:br>
            <a:r>
              <a:rPr lang="en-US" sz="2400" b="1" dirty="0" smtClean="0"/>
              <a:t>Commencement Credential(CDOS)</a:t>
            </a:r>
            <a:endParaRPr lang="en-US" sz="2400" b="1" dirty="0"/>
          </a:p>
        </p:txBody>
      </p:sp>
      <p:sp>
        <p:nvSpPr>
          <p:cNvPr id="3" name="Content Placeholder 2"/>
          <p:cNvSpPr>
            <a:spLocks noGrp="1"/>
          </p:cNvSpPr>
          <p:nvPr>
            <p:ph sz="quarter" idx="1"/>
          </p:nvPr>
        </p:nvSpPr>
        <p:spPr/>
        <p:txBody>
          <a:bodyPr>
            <a:normAutofit lnSpcReduction="10000"/>
          </a:bodyPr>
          <a:lstStyle/>
          <a:p>
            <a:r>
              <a:rPr lang="en-US" dirty="0" smtClean="0"/>
              <a:t>NYS Career Development and Occupational Studies is a commencement credential of readiness for entry level employment. </a:t>
            </a:r>
          </a:p>
          <a:p>
            <a:r>
              <a:rPr lang="en-US" dirty="0" smtClean="0"/>
              <a:t>In conjunction with a Regents and/or Local Diploma</a:t>
            </a:r>
          </a:p>
          <a:p>
            <a:r>
              <a:rPr lang="en-US" dirty="0"/>
              <a:t>D</a:t>
            </a:r>
            <a:r>
              <a:rPr lang="en-US" dirty="0" smtClean="0"/>
              <a:t>evelopment of a </a:t>
            </a:r>
            <a:r>
              <a:rPr lang="en-US" dirty="0"/>
              <a:t>C</a:t>
            </a:r>
            <a:r>
              <a:rPr lang="en-US" dirty="0" smtClean="0"/>
              <a:t>areer Plan</a:t>
            </a:r>
          </a:p>
          <a:p>
            <a:r>
              <a:rPr lang="en-US" dirty="0" smtClean="0"/>
              <a:t>Career exploration</a:t>
            </a:r>
          </a:p>
          <a:p>
            <a:r>
              <a:rPr lang="en-US" dirty="0" smtClean="0"/>
              <a:t>216 hours of Career and Technical Education coursework (CTE)</a:t>
            </a:r>
          </a:p>
          <a:p>
            <a:r>
              <a:rPr lang="en-US" dirty="0" smtClean="0"/>
              <a:t>54 hours of which are work based learning experiences</a:t>
            </a:r>
          </a:p>
          <a:p>
            <a:pPr marL="0" indent="0">
              <a:buNone/>
            </a:pPr>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73247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CDOS Pathway</a:t>
            </a:r>
            <a:endParaRPr lang="en-US" dirty="0"/>
          </a:p>
        </p:txBody>
      </p:sp>
      <p:sp>
        <p:nvSpPr>
          <p:cNvPr id="3" name="Content Placeholder 2"/>
          <p:cNvSpPr>
            <a:spLocks noGrp="1"/>
          </p:cNvSpPr>
          <p:nvPr>
            <p:ph sz="quarter" idx="1"/>
          </p:nvPr>
        </p:nvSpPr>
        <p:spPr/>
        <p:txBody>
          <a:bodyPr>
            <a:normAutofit fontScale="40000" lnSpcReduction="20000"/>
          </a:bodyPr>
          <a:lstStyle/>
          <a:p>
            <a:r>
              <a:rPr lang="en-US" sz="3000" b="1" dirty="0"/>
              <a:t>What is the CDOS Pathway? (Effective June 2016)</a:t>
            </a:r>
          </a:p>
          <a:p>
            <a:r>
              <a:rPr lang="en-US" sz="3000" dirty="0"/>
              <a:t>A student pursuing a CDOS pathway must:</a:t>
            </a:r>
          </a:p>
          <a:p>
            <a:r>
              <a:rPr lang="en-US" sz="3000" dirty="0"/>
              <a:t>Pass the four required Regents examinations and meet graduation requirements; and</a:t>
            </a:r>
          </a:p>
          <a:p>
            <a:r>
              <a:rPr lang="en-US" sz="3000" dirty="0"/>
              <a:t>Meet the requirements to earn the New York State CDOS Commencement Credential.</a:t>
            </a:r>
          </a:p>
          <a:p>
            <a:r>
              <a:rPr lang="en-US" sz="3000" dirty="0"/>
              <a:t>There are two options available for students to earn the CDOS Commencement Credential:</a:t>
            </a:r>
          </a:p>
          <a:p>
            <a:r>
              <a:rPr lang="en-US" sz="3000" dirty="0"/>
              <a:t>Option 1:</a:t>
            </a:r>
          </a:p>
          <a:p>
            <a:r>
              <a:rPr lang="en-US" sz="3000" dirty="0"/>
              <a:t>Students must:</a:t>
            </a:r>
          </a:p>
          <a:p>
            <a:r>
              <a:rPr lang="en-US" sz="3000" dirty="0"/>
              <a:t>Develop a Career Plan that includes documentation of the student’s self-identified career interests; career-related strengths and needs; career goals; and career and technical coursework and work-based learning experiences that the student plans to engage in to achieve those goals.</a:t>
            </a:r>
          </a:p>
          <a:p>
            <a:r>
              <a:rPr lang="en-US" sz="3000" dirty="0"/>
              <a:t>Demonstrate achievement of the commencement level CDOS learning standards in the areas of career exploration and development; integrated learning; and universal foundation skills (Standards 1, 2 and 3a). Successfully completed at least 216 hours of CTE coursework (equivalent to two courses) and/or work-based learning experiences (of which at least 54 hours must be in work-based learning experiences).</a:t>
            </a:r>
          </a:p>
          <a:p>
            <a:r>
              <a:rPr lang="en-US" sz="3000" dirty="0"/>
              <a:t>Complete at least one  employability profile that documents the student’s employability skills and experiences; attainment of each of the commencement level CDOS learning standards; and, as appropriate, attainment of technical knowledge and work-related skills, work experiences, performance on industry-based assessments and other work-related and academic achievements.</a:t>
            </a:r>
          </a:p>
          <a:p>
            <a:r>
              <a:rPr lang="en-US" sz="3000" b="1" dirty="0"/>
              <a:t>OR</a:t>
            </a:r>
            <a:endParaRPr lang="en-US" sz="3000" dirty="0"/>
          </a:p>
          <a:p>
            <a:r>
              <a:rPr lang="en-US" sz="3000" dirty="0"/>
              <a:t>Option 2:</a:t>
            </a:r>
          </a:p>
          <a:p>
            <a:r>
              <a:rPr lang="en-US" sz="3000" dirty="0"/>
              <a:t>Alternatively, a student may be awarded a CDOS Commencement Credential by meeting the requirements for one of the nationally recognized rigorous work readiness credentials, including but not limited to:</a:t>
            </a:r>
          </a:p>
          <a:p>
            <a:r>
              <a:rPr lang="en-US" sz="3000" dirty="0"/>
              <a:t>National Work Readiness Credential;</a:t>
            </a:r>
          </a:p>
          <a:p>
            <a:r>
              <a:rPr lang="en-US" sz="3000" dirty="0" err="1"/>
              <a:t>SkillsUSA</a:t>
            </a:r>
            <a:r>
              <a:rPr lang="en-US" sz="3000" dirty="0"/>
              <a:t> Work Force Ready Employability Assessment;</a:t>
            </a:r>
          </a:p>
          <a:p>
            <a:r>
              <a:rPr lang="en-US" sz="3000" dirty="0"/>
              <a:t>National Career Readiness Certificate </a:t>
            </a:r>
            <a:r>
              <a:rPr lang="en-US" sz="3000" dirty="0" err="1"/>
              <a:t>WorkKeys</a:t>
            </a:r>
            <a:r>
              <a:rPr lang="en-US" sz="3000" dirty="0"/>
              <a:t> - (ACT); and</a:t>
            </a:r>
          </a:p>
          <a:p>
            <a:r>
              <a:rPr lang="en-US" sz="3000" dirty="0"/>
              <a:t>Comprehensive Adult Student Assessment Systems Workforce Skills Certification System.</a:t>
            </a:r>
          </a:p>
          <a:p>
            <a:endParaRPr lang="en-US" dirty="0"/>
          </a:p>
        </p:txBody>
      </p:sp>
    </p:spTree>
    <p:extLst>
      <p:ext uri="{BB962C8B-B14F-4D97-AF65-F5344CB8AC3E}">
        <p14:creationId xmlns:p14="http://schemas.microsoft.com/office/powerpoint/2010/main" val="2856983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Universal Foundation Skills</a:t>
            </a:r>
            <a:br>
              <a:rPr lang="en-US" dirty="0" smtClean="0"/>
            </a:br>
            <a:r>
              <a:rPr lang="en-US" dirty="0"/>
              <a:t/>
            </a:r>
            <a:br>
              <a:rPr lang="en-US" dirty="0"/>
            </a:br>
            <a:r>
              <a:rPr lang="en-US" dirty="0" smtClean="0"/>
              <a:t/>
            </a:r>
            <a:br>
              <a:rPr lang="en-US" dirty="0" smtClean="0"/>
            </a:br>
            <a:r>
              <a:rPr lang="en-US" dirty="0" smtClean="0"/>
              <a:t>Universal Foundation Skills</a:t>
            </a:r>
            <a:endParaRPr lang="en-US" dirty="0"/>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rot="16200000">
            <a:off x="2209799" y="-228601"/>
            <a:ext cx="4800602" cy="8305800"/>
          </a:xfrm>
        </p:spPr>
      </p:pic>
    </p:spTree>
    <p:extLst>
      <p:ext uri="{BB962C8B-B14F-4D97-AF65-F5344CB8AC3E}">
        <p14:creationId xmlns:p14="http://schemas.microsoft.com/office/powerpoint/2010/main" val="2962583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Levels of CDOS </a:t>
            </a:r>
            <a:endParaRPr lang="en-US" dirty="0"/>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rot="16200000">
            <a:off x="2209801" y="-1"/>
            <a:ext cx="4648200" cy="7848602"/>
          </a:xfrm>
        </p:spPr>
      </p:pic>
    </p:spTree>
    <p:extLst>
      <p:ext uri="{BB962C8B-B14F-4D97-AF65-F5344CB8AC3E}">
        <p14:creationId xmlns:p14="http://schemas.microsoft.com/office/powerpoint/2010/main" val="741034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599"/>
            <a:ext cx="8382000" cy="874451"/>
          </a:xfrm>
        </p:spPr>
        <p:txBody>
          <a:bodyPr>
            <a:noAutofit/>
          </a:bodyPr>
          <a:lstStyle/>
          <a:p>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b="1" dirty="0" smtClean="0"/>
              <a:t>Skills and Achievement Commencement Credential for Students with Severe Disabilities</a:t>
            </a:r>
            <a:r>
              <a:rPr lang="en-US" sz="2000" b="1" dirty="0"/>
              <a:t> </a:t>
            </a:r>
            <a:r>
              <a:rPr lang="en-US" sz="2000" b="1" dirty="0" smtClean="0"/>
              <a:t>(SACC)</a:t>
            </a:r>
            <a:endParaRPr lang="en-US" sz="2000" b="1" dirty="0"/>
          </a:p>
        </p:txBody>
      </p:sp>
      <p:sp>
        <p:nvSpPr>
          <p:cNvPr id="3" name="Content Placeholder 2"/>
          <p:cNvSpPr>
            <a:spLocks noGrp="1"/>
          </p:cNvSpPr>
          <p:nvPr>
            <p:ph sz="quarter" idx="1"/>
          </p:nvPr>
        </p:nvSpPr>
        <p:spPr/>
        <p:txBody>
          <a:bodyPr/>
          <a:lstStyle/>
          <a:p>
            <a:r>
              <a:rPr lang="en-US" dirty="0" smtClean="0"/>
              <a:t>SACC is a Commencement Credential for Students who have been alternately assessed throughout their high school education. </a:t>
            </a:r>
          </a:p>
          <a:p>
            <a:r>
              <a:rPr lang="en-US" dirty="0" smtClean="0"/>
              <a:t>This means that they have not participated in credit bearing classes nor have they taken Regents Exams. </a:t>
            </a:r>
          </a:p>
          <a:p>
            <a:r>
              <a:rPr lang="en-US" dirty="0" smtClean="0"/>
              <a:t>Must accompany documentation of the student’s skills and strengths and levels of independence in academic, career development and foundation skills needed for post-school living, learning and working. </a:t>
            </a:r>
            <a:endParaRPr lang="en-US" dirty="0"/>
          </a:p>
        </p:txBody>
      </p:sp>
    </p:spTree>
    <p:extLst>
      <p:ext uri="{BB962C8B-B14F-4D97-AF65-F5344CB8AC3E}">
        <p14:creationId xmlns:p14="http://schemas.microsoft.com/office/powerpoint/2010/main" val="955121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normAutofit/>
          </a:bodyPr>
          <a:lstStyle/>
          <a:p>
            <a:pPr marL="0" indent="0" algn="ctr">
              <a:buNone/>
            </a:pPr>
            <a:r>
              <a:rPr lang="en-US" sz="5400" b="1" dirty="0" smtClean="0"/>
              <a:t>Thank you for coming today!</a:t>
            </a:r>
          </a:p>
          <a:p>
            <a:pPr algn="ctr"/>
            <a:endParaRPr lang="en-US" sz="5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657600"/>
            <a:ext cx="3200400" cy="2441448"/>
          </a:xfrm>
          <a:prstGeom prst="rect">
            <a:avLst/>
          </a:prstGeom>
        </p:spPr>
      </p:pic>
    </p:spTree>
    <p:extLst>
      <p:ext uri="{BB962C8B-B14F-4D97-AF65-F5344CB8AC3E}">
        <p14:creationId xmlns:p14="http://schemas.microsoft.com/office/powerpoint/2010/main" val="76370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NOTES</a:t>
            </a:r>
            <a:endParaRPr lang="en-US" dirty="0"/>
          </a:p>
        </p:txBody>
      </p:sp>
    </p:spTree>
    <p:extLst>
      <p:ext uri="{BB962C8B-B14F-4D97-AF65-F5344CB8AC3E}">
        <p14:creationId xmlns:p14="http://schemas.microsoft.com/office/powerpoint/2010/main" val="3038473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447800"/>
          </a:xfrm>
        </p:spPr>
        <p:txBody>
          <a:bodyPr>
            <a:normAutofit fontScale="90000"/>
          </a:bodyPr>
          <a:lstStyle/>
          <a:p>
            <a:r>
              <a:rPr lang="en-US" dirty="0" smtClean="0"/>
              <a:t>SPECIAL EDUCATION RELATED SERVICES AND ACADEMIC PROGRAMS</a:t>
            </a:r>
            <a:br>
              <a:rPr lang="en-US" dirty="0" smtClean="0"/>
            </a:b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Speech and Language Therapy</a:t>
            </a:r>
          </a:p>
          <a:p>
            <a:r>
              <a:rPr lang="en-US" dirty="0" smtClean="0"/>
              <a:t>Psychological Counseling</a:t>
            </a:r>
          </a:p>
          <a:p>
            <a:r>
              <a:rPr lang="en-US" dirty="0" smtClean="0"/>
              <a:t>Occupational/Physical Therapy</a:t>
            </a:r>
          </a:p>
          <a:p>
            <a:r>
              <a:rPr lang="en-US" dirty="0" smtClean="0"/>
              <a:t>Teacher of the Deaf</a:t>
            </a:r>
          </a:p>
          <a:p>
            <a:r>
              <a:rPr lang="en-US" dirty="0" smtClean="0"/>
              <a:t>Behavioral Support</a:t>
            </a:r>
          </a:p>
          <a:p>
            <a:r>
              <a:rPr lang="en-US" dirty="0" smtClean="0"/>
              <a:t>Resource Room (Academic Strategies)</a:t>
            </a:r>
          </a:p>
          <a:p>
            <a:r>
              <a:rPr lang="en-US" dirty="0" smtClean="0"/>
              <a:t>Integrated Co-Teaching</a:t>
            </a:r>
          </a:p>
          <a:p>
            <a:r>
              <a:rPr lang="en-US" dirty="0" smtClean="0"/>
              <a:t>Subject Specific Classes (Math, Science, SS, English)</a:t>
            </a:r>
          </a:p>
          <a:p>
            <a:r>
              <a:rPr lang="en-US" dirty="0" smtClean="0"/>
              <a:t>Pathway to Independence (PTI)</a:t>
            </a:r>
          </a:p>
          <a:p>
            <a:r>
              <a:rPr lang="en-US" dirty="0" smtClean="0"/>
              <a:t>RAISE Class - ABA</a:t>
            </a:r>
            <a:endParaRPr lang="en-US" dirty="0"/>
          </a:p>
        </p:txBody>
      </p:sp>
    </p:spTree>
    <p:extLst>
      <p:ext uri="{BB962C8B-B14F-4D97-AF65-F5344CB8AC3E}">
        <p14:creationId xmlns:p14="http://schemas.microsoft.com/office/powerpoint/2010/main" val="1098285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Services</a:t>
            </a:r>
            <a:endParaRPr lang="en-US" dirty="0"/>
          </a:p>
        </p:txBody>
      </p:sp>
      <p:sp>
        <p:nvSpPr>
          <p:cNvPr id="3" name="Content Placeholder 2"/>
          <p:cNvSpPr>
            <a:spLocks noGrp="1"/>
          </p:cNvSpPr>
          <p:nvPr>
            <p:ph sz="quarter" idx="1"/>
          </p:nvPr>
        </p:nvSpPr>
        <p:spPr/>
        <p:txBody>
          <a:bodyPr/>
          <a:lstStyle/>
          <a:p>
            <a:r>
              <a:rPr lang="en-US" dirty="0" smtClean="0"/>
              <a:t>Special Education Roster Teacher</a:t>
            </a:r>
          </a:p>
          <a:p>
            <a:r>
              <a:rPr lang="en-US" dirty="0" smtClean="0"/>
              <a:t>School Counselor</a:t>
            </a:r>
          </a:p>
          <a:p>
            <a:r>
              <a:rPr lang="en-US" dirty="0" smtClean="0"/>
              <a:t>Psychologists</a:t>
            </a:r>
          </a:p>
          <a:p>
            <a:r>
              <a:rPr lang="en-US" dirty="0" smtClean="0"/>
              <a:t>Social Worker</a:t>
            </a:r>
          </a:p>
          <a:p>
            <a:r>
              <a:rPr lang="en-US" dirty="0" smtClean="0"/>
              <a:t>Behaviorist</a:t>
            </a:r>
          </a:p>
          <a:p>
            <a:r>
              <a:rPr lang="en-US" dirty="0" smtClean="0"/>
              <a:t>Transition Coordinator</a:t>
            </a:r>
          </a:p>
          <a:p>
            <a:r>
              <a:rPr lang="en-US" dirty="0" smtClean="0"/>
              <a:t>High School Administration</a:t>
            </a:r>
          </a:p>
          <a:p>
            <a:pPr marL="0" indent="0">
              <a:buNone/>
            </a:pPr>
            <a:endParaRPr lang="en-US" dirty="0"/>
          </a:p>
        </p:txBody>
      </p:sp>
    </p:spTree>
    <p:extLst>
      <p:ext uri="{BB962C8B-B14F-4D97-AF65-F5344CB8AC3E}">
        <p14:creationId xmlns:p14="http://schemas.microsoft.com/office/powerpoint/2010/main" val="1068013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Services and Programs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sz="1600" dirty="0" smtClean="0"/>
              <a:t>Related Services and Programs will look very similar to how they did in the middle school.</a:t>
            </a:r>
          </a:p>
          <a:p>
            <a:r>
              <a:rPr lang="en-US" sz="1600" dirty="0" smtClean="0"/>
              <a:t>Recommendations will be made at your child’s CSE.</a:t>
            </a:r>
          </a:p>
          <a:p>
            <a:r>
              <a:rPr lang="en-US" sz="1600" dirty="0" smtClean="0"/>
              <a:t>Your child will continue to have a Roster Teacher.</a:t>
            </a:r>
          </a:p>
          <a:p>
            <a:r>
              <a:rPr lang="en-US" sz="1600" dirty="0" smtClean="0"/>
              <a:t>Related Services such as Speech, OT, PT, Counseling, Teacher of the Deaf, </a:t>
            </a:r>
            <a:r>
              <a:rPr lang="en-US" sz="1600" dirty="0" smtClean="0"/>
              <a:t>Teacher of the Blind and </a:t>
            </a:r>
            <a:r>
              <a:rPr lang="en-US" sz="1600" dirty="0" smtClean="0"/>
              <a:t>Behavioral Support will all be offered during a period of your child’s day.</a:t>
            </a:r>
          </a:p>
          <a:p>
            <a:r>
              <a:rPr lang="en-US" sz="1600" dirty="0" smtClean="0"/>
              <a:t>Academic Strategies (Resource Room on the IEP) will be a scheduled period of your child’s day.</a:t>
            </a:r>
          </a:p>
          <a:p>
            <a:r>
              <a:rPr lang="en-US" sz="1600" dirty="0" smtClean="0"/>
              <a:t>ICT- Similar to the middle school, your child will participate in general education core classes that are supported by a special education teacher. The difference in the high school is, there will be a different special education teacher in each of the 4 core classes. The special education teachers are content area specialists. Two of your child’s special education teachers will work with him/her in the ICT Workshop. </a:t>
            </a:r>
          </a:p>
          <a:p>
            <a:r>
              <a:rPr lang="en-US" sz="1600" dirty="0" smtClean="0"/>
              <a:t>Special Class- these are classes taught by a special education with a maximum of 15 students. These classes are Regents level courses, however, they are taught at a slower pace with individualized accommodations and supports.</a:t>
            </a:r>
          </a:p>
          <a:p>
            <a:r>
              <a:rPr lang="en-US" sz="1600" dirty="0" smtClean="0"/>
              <a:t>PTI- Pathway to Independence is a 12:1:2 class. This special class prepares students for independence at the conclusion of high school. PTI provides meaningful, practical and useful instruction, experiences and skills that students can generalize in order to meet post-secondary success. This program is designed to meet the needs of students typically working towards a Skills and Achievement Career Credential (SACC) or a Career Development of Occupational Studies Commencement Credential (CDOS). Skills and experiences are based on individual needs and interests. </a:t>
            </a:r>
          </a:p>
          <a:p>
            <a:r>
              <a:rPr lang="en-US" sz="1600" dirty="0" smtClean="0"/>
              <a:t>RAISE- The use of Applied Behavior Analysis (ABA) assists high school students in various academic and functional areas and in preparing for employment/vocational training, college, and/or independent living. Students in the ABA program typically work towards a Skills and Achievement Commencement Credential. </a:t>
            </a:r>
            <a:endParaRPr lang="en-US" sz="1800" dirty="0"/>
          </a:p>
        </p:txBody>
      </p:sp>
    </p:spTree>
    <p:extLst>
      <p:ext uri="{BB962C8B-B14F-4D97-AF65-F5344CB8AC3E}">
        <p14:creationId xmlns:p14="http://schemas.microsoft.com/office/powerpoint/2010/main" val="137016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2800" b="1" dirty="0" smtClean="0"/>
              <a:t>NYS REGENTS DIPLOMA</a:t>
            </a:r>
            <a:br>
              <a:rPr lang="en-US" sz="2800" b="1" dirty="0" smtClean="0"/>
            </a:br>
            <a:r>
              <a:rPr lang="en-US" sz="2800" b="1" dirty="0" smtClean="0"/>
              <a:t>via Roslyn Public Schools</a:t>
            </a:r>
            <a:endParaRPr lang="en-US" sz="2800" b="1" dirty="0"/>
          </a:p>
        </p:txBody>
      </p:sp>
      <p:sp>
        <p:nvSpPr>
          <p:cNvPr id="3" name="Content Placeholder 2"/>
          <p:cNvSpPr>
            <a:spLocks noGrp="1"/>
          </p:cNvSpPr>
          <p:nvPr>
            <p:ph sz="quarter" idx="1"/>
          </p:nvPr>
        </p:nvSpPr>
        <p:spPr/>
        <p:txBody>
          <a:bodyPr>
            <a:normAutofit/>
          </a:bodyPr>
          <a:lstStyle/>
          <a:p>
            <a:r>
              <a:rPr lang="en-US" dirty="0" smtClean="0"/>
              <a:t>22 course credits (part 100 regulations NYS Diploma Requirements 100.5)</a:t>
            </a:r>
          </a:p>
          <a:p>
            <a:pPr lvl="1"/>
            <a:r>
              <a:rPr lang="en-US" dirty="0" smtClean="0"/>
              <a:t>4 units of Social </a:t>
            </a:r>
            <a:r>
              <a:rPr lang="en-US" dirty="0"/>
              <a:t>S</a:t>
            </a:r>
            <a:r>
              <a:rPr lang="en-US" dirty="0" smtClean="0"/>
              <a:t>tudies</a:t>
            </a:r>
          </a:p>
          <a:p>
            <a:pPr lvl="1"/>
            <a:r>
              <a:rPr lang="en-US" dirty="0" smtClean="0"/>
              <a:t>4 units of English Language Arts</a:t>
            </a:r>
          </a:p>
          <a:p>
            <a:pPr lvl="1"/>
            <a:r>
              <a:rPr lang="en-US" dirty="0" smtClean="0"/>
              <a:t>3 units of Science</a:t>
            </a:r>
          </a:p>
          <a:p>
            <a:pPr lvl="1"/>
            <a:r>
              <a:rPr lang="en-US" dirty="0" smtClean="0"/>
              <a:t>3 units of Math</a:t>
            </a:r>
          </a:p>
          <a:p>
            <a:pPr lvl="1"/>
            <a:r>
              <a:rPr lang="en-US" dirty="0" smtClean="0"/>
              <a:t>1 unit of LOTE (Language Other than English)</a:t>
            </a:r>
          </a:p>
          <a:p>
            <a:pPr lvl="1"/>
            <a:r>
              <a:rPr lang="en-US" dirty="0" smtClean="0"/>
              <a:t>.5 unit of Health</a:t>
            </a:r>
          </a:p>
          <a:p>
            <a:pPr lvl="1"/>
            <a:r>
              <a:rPr lang="en-US" dirty="0" smtClean="0"/>
              <a:t>2 units of Physical Education</a:t>
            </a:r>
          </a:p>
          <a:p>
            <a:pPr lvl="1"/>
            <a:r>
              <a:rPr lang="en-US" dirty="0" smtClean="0"/>
              <a:t>1 unit of Art or Music</a:t>
            </a:r>
          </a:p>
          <a:p>
            <a:pPr lvl="1"/>
            <a:r>
              <a:rPr lang="en-US" dirty="0" smtClean="0"/>
              <a:t>3.5 units of electives</a:t>
            </a:r>
          </a:p>
          <a:p>
            <a:pPr lvl="1"/>
            <a:endParaRPr lang="en-US" dirty="0"/>
          </a:p>
          <a:p>
            <a:pPr marL="274320" lvl="1" indent="0">
              <a:buNone/>
            </a:pPr>
            <a:endParaRPr lang="en-US" dirty="0" smtClean="0"/>
          </a:p>
          <a:p>
            <a:pPr marL="0" indent="0">
              <a:buNone/>
            </a:pPr>
            <a:endParaRPr lang="en-US" dirty="0"/>
          </a:p>
        </p:txBody>
      </p:sp>
    </p:spTree>
    <p:extLst>
      <p:ext uri="{BB962C8B-B14F-4D97-AF65-F5344CB8AC3E}">
        <p14:creationId xmlns:p14="http://schemas.microsoft.com/office/powerpoint/2010/main" val="1646923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NYS REGENTS DIPLOMA (continued)</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dirty="0" smtClean="0"/>
              <a:t>A grade of 65 </a:t>
            </a:r>
            <a:r>
              <a:rPr lang="en-US" dirty="0"/>
              <a:t>or better on five NYS </a:t>
            </a:r>
            <a:r>
              <a:rPr lang="en-US" dirty="0" smtClean="0"/>
              <a:t>Regents Exams </a:t>
            </a:r>
          </a:p>
          <a:p>
            <a:pPr marL="0" indent="0">
              <a:buNone/>
            </a:pPr>
            <a:r>
              <a:rPr lang="en-US" dirty="0"/>
              <a:t> </a:t>
            </a:r>
            <a:r>
              <a:rPr lang="en-US" dirty="0" smtClean="0"/>
              <a:t>                      (or successful appeal 60-64)</a:t>
            </a:r>
            <a:endParaRPr lang="en-US" dirty="0"/>
          </a:p>
          <a:p>
            <a:pPr lvl="1"/>
            <a:r>
              <a:rPr lang="en-US" dirty="0" smtClean="0"/>
              <a:t>1 Math</a:t>
            </a:r>
          </a:p>
          <a:p>
            <a:pPr lvl="1"/>
            <a:r>
              <a:rPr lang="en-US" dirty="0" smtClean="0"/>
              <a:t>1 Science</a:t>
            </a:r>
            <a:endParaRPr lang="en-US" dirty="0"/>
          </a:p>
          <a:p>
            <a:pPr lvl="1"/>
            <a:r>
              <a:rPr lang="en-US" dirty="0" smtClean="0"/>
              <a:t>2 Social Studies</a:t>
            </a:r>
            <a:endParaRPr lang="en-US" dirty="0"/>
          </a:p>
          <a:p>
            <a:pPr lvl="1"/>
            <a:r>
              <a:rPr lang="en-US" dirty="0" smtClean="0"/>
              <a:t>1 ELA</a:t>
            </a:r>
          </a:p>
          <a:p>
            <a:pPr lvl="1"/>
            <a:endParaRPr lang="en-US" dirty="0" smtClean="0"/>
          </a:p>
          <a:p>
            <a:pPr marL="274320" lvl="1" indent="0">
              <a:buNone/>
            </a:pPr>
            <a:r>
              <a:rPr lang="en-US" b="1" dirty="0" smtClean="0"/>
              <a:t>OR MULTIPLE PATHWAYS</a:t>
            </a:r>
          </a:p>
          <a:p>
            <a:pPr lvl="1"/>
            <a:r>
              <a:rPr lang="en-US" dirty="0"/>
              <a:t>Under the “4+1” pathway assessment option, students must take and pass four required </a:t>
            </a:r>
            <a:r>
              <a:rPr lang="en-US" dirty="0">
                <a:hlinkClick r:id="rId3"/>
              </a:rPr>
              <a:t>Regents Exams</a:t>
            </a:r>
            <a:r>
              <a:rPr lang="en-US" dirty="0"/>
              <a:t> or </a:t>
            </a:r>
            <a:r>
              <a:rPr lang="en-US" dirty="0">
                <a:hlinkClick r:id="rId4"/>
              </a:rPr>
              <a:t>Department-Approved Alternative</a:t>
            </a:r>
            <a:r>
              <a:rPr lang="en-US" dirty="0"/>
              <a:t> assessments (one in each of the following subjects: English language arts, mathematics, science, and social studies) and complete a comparably rigorous pathway to meet the fifth assessment requirement for </a:t>
            </a:r>
            <a:r>
              <a:rPr lang="en-US" dirty="0" smtClean="0"/>
              <a:t>graduation (STEM Pathway, World Languages, CDOS, Arts…)</a:t>
            </a:r>
            <a:endParaRPr lang="en-US" dirty="0"/>
          </a:p>
          <a:p>
            <a:endParaRPr lang="en-US" dirty="0"/>
          </a:p>
        </p:txBody>
      </p:sp>
    </p:spTree>
    <p:extLst>
      <p:ext uri="{BB962C8B-B14F-4D97-AF65-F5344CB8AC3E}">
        <p14:creationId xmlns:p14="http://schemas.microsoft.com/office/powerpoint/2010/main" val="1637779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sz="3100" b="1" dirty="0" smtClean="0"/>
              <a:t>LOCAL DIPLOMA via Roslyn Public Schools</a:t>
            </a:r>
            <a:endParaRPr lang="en-US" sz="3100" b="1" dirty="0"/>
          </a:p>
        </p:txBody>
      </p:sp>
      <p:sp>
        <p:nvSpPr>
          <p:cNvPr id="3" name="Content Placeholder 2"/>
          <p:cNvSpPr>
            <a:spLocks noGrp="1"/>
          </p:cNvSpPr>
          <p:nvPr>
            <p:ph sz="quarter" idx="1"/>
          </p:nvPr>
        </p:nvSpPr>
        <p:spPr/>
        <p:txBody>
          <a:bodyPr>
            <a:normAutofit/>
          </a:bodyPr>
          <a:lstStyle/>
          <a:p>
            <a:r>
              <a:rPr lang="en-US" dirty="0" smtClean="0"/>
              <a:t>22 course credits</a:t>
            </a:r>
          </a:p>
          <a:p>
            <a:pPr lvl="1"/>
            <a:r>
              <a:rPr lang="en-US" dirty="0" smtClean="0"/>
              <a:t>4 units of Social </a:t>
            </a:r>
            <a:r>
              <a:rPr lang="en-US" dirty="0"/>
              <a:t>S</a:t>
            </a:r>
            <a:r>
              <a:rPr lang="en-US" dirty="0" smtClean="0"/>
              <a:t>tudies</a:t>
            </a:r>
          </a:p>
          <a:p>
            <a:pPr lvl="1"/>
            <a:r>
              <a:rPr lang="en-US" dirty="0" smtClean="0"/>
              <a:t>4 units of English</a:t>
            </a:r>
          </a:p>
          <a:p>
            <a:pPr lvl="1"/>
            <a:r>
              <a:rPr lang="en-US" dirty="0" smtClean="0"/>
              <a:t>3 units of Science</a:t>
            </a:r>
          </a:p>
          <a:p>
            <a:pPr lvl="1"/>
            <a:r>
              <a:rPr lang="en-US" dirty="0" smtClean="0"/>
              <a:t>3 units of Math</a:t>
            </a:r>
          </a:p>
          <a:p>
            <a:pPr lvl="1"/>
            <a:r>
              <a:rPr lang="en-US" dirty="0" smtClean="0"/>
              <a:t>1 unit of LOTE (Language Other than English)</a:t>
            </a:r>
          </a:p>
          <a:p>
            <a:pPr lvl="1"/>
            <a:r>
              <a:rPr lang="en-US" dirty="0" smtClean="0"/>
              <a:t>.5 unit of Health</a:t>
            </a:r>
          </a:p>
          <a:p>
            <a:pPr lvl="1"/>
            <a:r>
              <a:rPr lang="en-US" dirty="0" smtClean="0"/>
              <a:t>2 units of Physical Education</a:t>
            </a:r>
          </a:p>
          <a:p>
            <a:pPr lvl="1"/>
            <a:r>
              <a:rPr lang="en-US" dirty="0" smtClean="0"/>
              <a:t>1 unit of Art or Music</a:t>
            </a:r>
          </a:p>
          <a:p>
            <a:pPr lvl="1"/>
            <a:r>
              <a:rPr lang="en-US" dirty="0" smtClean="0"/>
              <a:t>3.5 units of electives</a:t>
            </a:r>
          </a:p>
          <a:p>
            <a:pPr marL="0" indent="0">
              <a:buNone/>
            </a:pPr>
            <a:endParaRPr lang="en-US" dirty="0"/>
          </a:p>
          <a:p>
            <a:endParaRPr lang="en-US" dirty="0"/>
          </a:p>
          <a:p>
            <a:pPr lvl="1"/>
            <a:endParaRPr lang="en-US" dirty="0" smtClean="0"/>
          </a:p>
          <a:p>
            <a:pPr marL="274320" lvl="1" indent="0">
              <a:buNone/>
            </a:pPr>
            <a:endParaRPr lang="en-US" dirty="0" smtClean="0"/>
          </a:p>
        </p:txBody>
      </p:sp>
    </p:spTree>
    <p:extLst>
      <p:ext uri="{BB962C8B-B14F-4D97-AF65-F5344CB8AC3E}">
        <p14:creationId xmlns:p14="http://schemas.microsoft.com/office/powerpoint/2010/main" val="2770948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DIPLOMA (continued)</a:t>
            </a:r>
            <a:endParaRPr lang="en-US" b="1" dirty="0"/>
          </a:p>
        </p:txBody>
      </p:sp>
      <p:sp>
        <p:nvSpPr>
          <p:cNvPr id="3" name="Content Placeholder 2"/>
          <p:cNvSpPr>
            <a:spLocks noGrp="1"/>
          </p:cNvSpPr>
          <p:nvPr>
            <p:ph sz="quarter" idx="1"/>
          </p:nvPr>
        </p:nvSpPr>
        <p:spPr/>
        <p:txBody>
          <a:bodyPr>
            <a:normAutofit fontScale="92500" lnSpcReduction="20000"/>
          </a:bodyPr>
          <a:lstStyle/>
          <a:p>
            <a:pPr marL="274320" lvl="1" indent="0" algn="ctr">
              <a:buNone/>
            </a:pPr>
            <a:endParaRPr lang="en-US" dirty="0"/>
          </a:p>
          <a:p>
            <a:pPr marL="274320" lvl="1" indent="0" algn="ctr">
              <a:buNone/>
            </a:pPr>
            <a:r>
              <a:rPr lang="en-US" dirty="0"/>
              <a:t> </a:t>
            </a:r>
            <a:r>
              <a:rPr lang="en-US" sz="3000" b="1" dirty="0" smtClean="0"/>
              <a:t>Safety </a:t>
            </a:r>
            <a:r>
              <a:rPr lang="en-US" sz="3000" b="1" dirty="0"/>
              <a:t>Nets</a:t>
            </a:r>
          </a:p>
          <a:p>
            <a:r>
              <a:rPr lang="en-US" sz="1500" dirty="0"/>
              <a:t>Students with disabilities have three safety net options available to support acquisition of the local diploma.  Safety net options include:</a:t>
            </a:r>
          </a:p>
          <a:p>
            <a:endParaRPr lang="en-US" sz="1500" dirty="0"/>
          </a:p>
          <a:p>
            <a:pPr>
              <a:buFont typeface="Arial" panose="020B0604020202020204" pitchFamily="34" charset="0"/>
              <a:buChar char="•"/>
            </a:pPr>
            <a:r>
              <a:rPr lang="en-US" sz="1500" dirty="0"/>
              <a:t>Low Pass Safety Net</a:t>
            </a:r>
            <a:br>
              <a:rPr lang="en-US" sz="1500" dirty="0"/>
            </a:br>
            <a:endParaRPr lang="en-US" sz="1500" dirty="0"/>
          </a:p>
          <a:p>
            <a:pPr marL="742950" lvl="1" indent="-285750">
              <a:buFont typeface="Arial" panose="020B0604020202020204" pitchFamily="34" charset="0"/>
              <a:buChar char="•"/>
            </a:pPr>
            <a:r>
              <a:rPr lang="en-US" sz="1500" dirty="0"/>
              <a:t>Under this safety net, a score of 55-64 constitutes a passing score on a required Regents exam.</a:t>
            </a:r>
          </a:p>
          <a:p>
            <a:pPr marL="742950" lvl="1" indent="-285750">
              <a:buFont typeface="Arial" panose="020B0604020202020204" pitchFamily="34" charset="0"/>
              <a:buChar char="•"/>
            </a:pPr>
            <a:endParaRPr lang="en-US" sz="1500" dirty="0"/>
          </a:p>
          <a:p>
            <a:pPr>
              <a:buFont typeface="Arial" panose="020B0604020202020204" pitchFamily="34" charset="0"/>
              <a:buChar char="•"/>
            </a:pPr>
            <a:r>
              <a:rPr lang="en-US" sz="1500" dirty="0"/>
              <a:t>Low Pass Safety Net with Appeal</a:t>
            </a:r>
            <a:br>
              <a:rPr lang="en-US" sz="1500" dirty="0"/>
            </a:br>
            <a:endParaRPr lang="en-US" sz="1500" dirty="0"/>
          </a:p>
          <a:p>
            <a:pPr marL="742950" lvl="1" indent="-285750">
              <a:buFont typeface="Arial" panose="020B0604020202020204" pitchFamily="34" charset="0"/>
              <a:buChar char="•"/>
            </a:pPr>
            <a:r>
              <a:rPr lang="en-US" sz="1500" dirty="0"/>
              <a:t>Under this option, students with disabilities may appeal up to two Regents exam scores of 52-54.</a:t>
            </a:r>
          </a:p>
          <a:p>
            <a:pPr marL="742950" lvl="1" indent="-285750">
              <a:buFont typeface="Arial" panose="020B0604020202020204" pitchFamily="34" charset="0"/>
              <a:buChar char="•"/>
            </a:pPr>
            <a:endParaRPr lang="en-US" sz="1500" dirty="0"/>
          </a:p>
          <a:p>
            <a:pPr>
              <a:buFont typeface="Arial" panose="020B0604020202020204" pitchFamily="34" charset="0"/>
              <a:buChar char="•"/>
            </a:pPr>
            <a:r>
              <a:rPr lang="en-US" sz="1500" dirty="0"/>
              <a:t>Compensatory Safety Net</a:t>
            </a:r>
            <a:br>
              <a:rPr lang="en-US" sz="1500" dirty="0"/>
            </a:br>
            <a:endParaRPr lang="en-US" sz="1500" dirty="0"/>
          </a:p>
          <a:p>
            <a:pPr marL="742950" lvl="1" indent="-285750">
              <a:buFont typeface="Arial" panose="020B0604020202020204" pitchFamily="34" charset="0"/>
              <a:buChar char="•"/>
            </a:pPr>
            <a:r>
              <a:rPr lang="en-US" sz="1500" dirty="0"/>
              <a:t>This option enables students to compensate a Regents exam score of 65 or above for a Regents exam score between 45 and 54.  Each high score may compensate for a low score.  This option only applies to lower scores on Regents exams in social studies and science.  Students must earn at least a 55 (or be granted an appeal in the range of 52-54) on their English language arts and mathematics Regents exams.</a:t>
            </a:r>
          </a:p>
          <a:p>
            <a:pPr marL="0" indent="0">
              <a:buNone/>
            </a:pPr>
            <a:endParaRPr lang="en-US" sz="1400"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686893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LOCAL DIPLOMA (continued)</a:t>
            </a:r>
            <a:br>
              <a:rPr lang="en-US" dirty="0" smtClean="0"/>
            </a:br>
            <a:r>
              <a:rPr lang="en-US" dirty="0" smtClean="0"/>
              <a:t>EXAMPLE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01618021"/>
              </p:ext>
            </p:extLst>
          </p:nvPr>
        </p:nvGraphicFramePr>
        <p:xfrm>
          <a:off x="301625" y="1527175"/>
          <a:ext cx="8504238" cy="2494280"/>
        </p:xfrm>
        <a:graphic>
          <a:graphicData uri="http://schemas.openxmlformats.org/drawingml/2006/table">
            <a:tbl>
              <a:tblPr firstRow="1" bandRow="1">
                <a:tableStyleId>{5C22544A-7EE6-4342-B048-85BDC9FD1C3A}</a:tableStyleId>
              </a:tblPr>
              <a:tblGrid>
                <a:gridCol w="4252119">
                  <a:extLst>
                    <a:ext uri="{9D8B030D-6E8A-4147-A177-3AD203B41FA5}">
                      <a16:colId xmlns:a16="http://schemas.microsoft.com/office/drawing/2014/main" val="3056440042"/>
                    </a:ext>
                  </a:extLst>
                </a:gridCol>
                <a:gridCol w="4252119">
                  <a:extLst>
                    <a:ext uri="{9D8B030D-6E8A-4147-A177-3AD203B41FA5}">
                      <a16:colId xmlns:a16="http://schemas.microsoft.com/office/drawing/2014/main" val="921173551"/>
                    </a:ext>
                  </a:extLst>
                </a:gridCol>
              </a:tblGrid>
              <a:tr h="370840">
                <a:tc>
                  <a:txBody>
                    <a:bodyPr/>
                    <a:lstStyle/>
                    <a:p>
                      <a:r>
                        <a:rPr lang="en-US" dirty="0" smtClean="0"/>
                        <a:t>Required</a:t>
                      </a:r>
                      <a:r>
                        <a:rPr lang="en-US" baseline="0" dirty="0" smtClean="0"/>
                        <a:t> Regent Exam or Pathway</a:t>
                      </a:r>
                      <a:endParaRPr lang="en-US" dirty="0"/>
                    </a:p>
                  </a:txBody>
                  <a:tcPr/>
                </a:tc>
                <a:tc>
                  <a:txBody>
                    <a:bodyPr/>
                    <a:lstStyle/>
                    <a:p>
                      <a:r>
                        <a:rPr lang="en-US" dirty="0" smtClean="0"/>
                        <a:t>Score</a:t>
                      </a:r>
                      <a:endParaRPr lang="en-US" dirty="0"/>
                    </a:p>
                  </a:txBody>
                  <a:tcPr/>
                </a:tc>
                <a:extLst>
                  <a:ext uri="{0D108BD9-81ED-4DB2-BD59-A6C34878D82A}">
                    <a16:rowId xmlns:a16="http://schemas.microsoft.com/office/drawing/2014/main" val="1970023718"/>
                  </a:ext>
                </a:extLst>
              </a:tr>
              <a:tr h="370840">
                <a:tc>
                  <a:txBody>
                    <a:bodyPr/>
                    <a:lstStyle/>
                    <a:p>
                      <a:r>
                        <a:rPr lang="en-US" dirty="0" smtClean="0"/>
                        <a:t>English Language Arts</a:t>
                      </a:r>
                      <a:endParaRPr lang="en-US" dirty="0"/>
                    </a:p>
                  </a:txBody>
                  <a:tcPr/>
                </a:tc>
                <a:tc>
                  <a:txBody>
                    <a:bodyPr/>
                    <a:lstStyle/>
                    <a:p>
                      <a:r>
                        <a:rPr lang="en-US" dirty="0" smtClean="0"/>
                        <a:t>60</a:t>
                      </a:r>
                      <a:endParaRPr lang="en-US" dirty="0"/>
                    </a:p>
                  </a:txBody>
                  <a:tcPr/>
                </a:tc>
                <a:extLst>
                  <a:ext uri="{0D108BD9-81ED-4DB2-BD59-A6C34878D82A}">
                    <a16:rowId xmlns:a16="http://schemas.microsoft.com/office/drawing/2014/main" val="2481234480"/>
                  </a:ext>
                </a:extLst>
              </a:tr>
              <a:tr h="370840">
                <a:tc>
                  <a:txBody>
                    <a:bodyPr/>
                    <a:lstStyle/>
                    <a:p>
                      <a:r>
                        <a:rPr lang="en-US" dirty="0" smtClean="0"/>
                        <a:t>Algebra 1</a:t>
                      </a:r>
                      <a:endParaRPr lang="en-US" dirty="0"/>
                    </a:p>
                  </a:txBody>
                  <a:tcPr/>
                </a:tc>
                <a:tc>
                  <a:txBody>
                    <a:bodyPr/>
                    <a:lstStyle/>
                    <a:p>
                      <a:r>
                        <a:rPr lang="en-US" dirty="0" smtClean="0"/>
                        <a:t>55</a:t>
                      </a:r>
                      <a:endParaRPr lang="en-US" dirty="0"/>
                    </a:p>
                  </a:txBody>
                  <a:tcPr/>
                </a:tc>
                <a:extLst>
                  <a:ext uri="{0D108BD9-81ED-4DB2-BD59-A6C34878D82A}">
                    <a16:rowId xmlns:a16="http://schemas.microsoft.com/office/drawing/2014/main" val="3275011440"/>
                  </a:ext>
                </a:extLst>
              </a:tr>
              <a:tr h="370840">
                <a:tc>
                  <a:txBody>
                    <a:bodyPr/>
                    <a:lstStyle/>
                    <a:p>
                      <a:r>
                        <a:rPr lang="en-US" dirty="0" smtClean="0"/>
                        <a:t>Living Environment</a:t>
                      </a:r>
                      <a:endParaRPr lang="en-US" dirty="0"/>
                    </a:p>
                  </a:txBody>
                  <a:tcPr/>
                </a:tc>
                <a:tc>
                  <a:txBody>
                    <a:bodyPr/>
                    <a:lstStyle/>
                    <a:p>
                      <a:r>
                        <a:rPr lang="en-US" dirty="0" smtClean="0"/>
                        <a:t>70</a:t>
                      </a:r>
                      <a:endParaRPr lang="en-US" dirty="0"/>
                    </a:p>
                  </a:txBody>
                  <a:tcPr/>
                </a:tc>
                <a:extLst>
                  <a:ext uri="{0D108BD9-81ED-4DB2-BD59-A6C34878D82A}">
                    <a16:rowId xmlns:a16="http://schemas.microsoft.com/office/drawing/2014/main" val="3210084202"/>
                  </a:ext>
                </a:extLst>
              </a:tr>
              <a:tr h="370840">
                <a:tc>
                  <a:txBody>
                    <a:bodyPr/>
                    <a:lstStyle/>
                    <a:p>
                      <a:r>
                        <a:rPr lang="en-US" dirty="0" smtClean="0"/>
                        <a:t>US History</a:t>
                      </a:r>
                      <a:endParaRPr lang="en-US" dirty="0"/>
                    </a:p>
                  </a:txBody>
                  <a:tcPr/>
                </a:tc>
                <a:tc>
                  <a:txBody>
                    <a:bodyPr/>
                    <a:lstStyle/>
                    <a:p>
                      <a:r>
                        <a:rPr lang="en-US" dirty="0" smtClean="0"/>
                        <a:t>46</a:t>
                      </a:r>
                      <a:endParaRPr lang="en-US" dirty="0"/>
                    </a:p>
                  </a:txBody>
                  <a:tcPr/>
                </a:tc>
                <a:extLst>
                  <a:ext uri="{0D108BD9-81ED-4DB2-BD59-A6C34878D82A}">
                    <a16:rowId xmlns:a16="http://schemas.microsoft.com/office/drawing/2014/main" val="3743596498"/>
                  </a:ext>
                </a:extLst>
              </a:tr>
              <a:tr h="370840">
                <a:tc>
                  <a:txBody>
                    <a:bodyPr/>
                    <a:lstStyle/>
                    <a:p>
                      <a:r>
                        <a:rPr lang="en-US" dirty="0" smtClean="0"/>
                        <a:t>CDOS Commencement</a:t>
                      </a:r>
                      <a:r>
                        <a:rPr lang="en-US" baseline="0" dirty="0" smtClean="0"/>
                        <a:t> Credential</a:t>
                      </a:r>
                      <a:endParaRPr lang="en-US" dirty="0"/>
                    </a:p>
                  </a:txBody>
                  <a:tcPr/>
                </a:tc>
                <a:tc>
                  <a:txBody>
                    <a:bodyPr/>
                    <a:lstStyle/>
                    <a:p>
                      <a:r>
                        <a:rPr lang="en-US" dirty="0" smtClean="0"/>
                        <a:t>earned</a:t>
                      </a:r>
                      <a:endParaRPr lang="en-US" dirty="0"/>
                    </a:p>
                  </a:txBody>
                  <a:tcPr/>
                </a:tc>
                <a:extLst>
                  <a:ext uri="{0D108BD9-81ED-4DB2-BD59-A6C34878D82A}">
                    <a16:rowId xmlns:a16="http://schemas.microsoft.com/office/drawing/2014/main" val="2370267443"/>
                  </a:ext>
                </a:extLst>
              </a:tr>
            </a:tbl>
          </a:graphicData>
        </a:graphic>
      </p:graphicFrame>
      <p:sp>
        <p:nvSpPr>
          <p:cNvPr id="5" name="Rectangle 4"/>
          <p:cNvSpPr/>
          <p:nvPr/>
        </p:nvSpPr>
        <p:spPr>
          <a:xfrm>
            <a:off x="1752600" y="4114800"/>
            <a:ext cx="5105400" cy="2031325"/>
          </a:xfrm>
          <a:prstGeom prst="rect">
            <a:avLst/>
          </a:prstGeom>
        </p:spPr>
        <p:txBody>
          <a:bodyPr wrap="square">
            <a:spAutoFit/>
          </a:bodyPr>
          <a:lstStyle/>
          <a:p>
            <a:r>
              <a:rPr lang="en-US" u="sng" dirty="0"/>
              <a:t>Rationale</a:t>
            </a:r>
            <a:r>
              <a:rPr lang="en-US" dirty="0"/>
              <a:t>:  This student can use the compensatory safety net option.  The student earned scores of 55 or above on both English Language Arts and Algebra I (mathematics) Regents exams. The student’s score of 70 in Living Environment compensates for the lower score of 46 in US History.</a:t>
            </a:r>
          </a:p>
        </p:txBody>
      </p:sp>
    </p:spTree>
    <p:extLst>
      <p:ext uri="{BB962C8B-B14F-4D97-AF65-F5344CB8AC3E}">
        <p14:creationId xmlns:p14="http://schemas.microsoft.com/office/powerpoint/2010/main" val="11696658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4280</TotalTime>
  <Words>1617</Words>
  <Application>Microsoft Office PowerPoint</Application>
  <PresentationFormat>On-screen Show (4:3)</PresentationFormat>
  <Paragraphs>169</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Georgia</vt:lpstr>
      <vt:lpstr>Wingdings</vt:lpstr>
      <vt:lpstr>Wingdings 2</vt:lpstr>
      <vt:lpstr>Civic</vt:lpstr>
      <vt:lpstr>Welcome to  Roslyn High School 2/8/2023</vt:lpstr>
      <vt:lpstr>SPECIAL EDUCATION RELATED SERVICES AND ACADEMIC PROGRAMS </vt:lpstr>
      <vt:lpstr>Support Services</vt:lpstr>
      <vt:lpstr>Related Services and Programs</vt:lpstr>
      <vt:lpstr>NYS REGENTS DIPLOMA via Roslyn Public Schools</vt:lpstr>
      <vt:lpstr>NYS REGENTS DIPLOMA (continued)</vt:lpstr>
      <vt:lpstr>   LOCAL DIPLOMA via Roslyn Public Schools</vt:lpstr>
      <vt:lpstr>LOCAL DIPLOMA (continued)</vt:lpstr>
      <vt:lpstr>LOCAL DIPLOMA (continued) EXAMPLE</vt:lpstr>
      <vt:lpstr>Local Diploma (continued)</vt:lpstr>
      <vt:lpstr>Superintendent Determination Option (Continued)</vt:lpstr>
      <vt:lpstr>DIPLOMAS</vt:lpstr>
      <vt:lpstr>Career Development and Occupational Studies  Commencement Credential(CDOS)</vt:lpstr>
      <vt:lpstr>CDOS Pathway</vt:lpstr>
      <vt:lpstr>Universal Foundation Skills   Universal Foundation Skills</vt:lpstr>
      <vt:lpstr>3 Levels of CDOS </vt:lpstr>
      <vt:lpstr>               Skills and Achievement Commencement Credential for Students with Severe Disabilities (SACC)</vt:lpstr>
      <vt:lpstr>QUESTIONS??</vt:lpstr>
      <vt:lpstr>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you say Transition??</dc:title>
  <dc:creator>RPS</dc:creator>
  <cp:lastModifiedBy>Marnie Cohen</cp:lastModifiedBy>
  <cp:revision>51</cp:revision>
  <cp:lastPrinted>2023-02-07T17:24:44Z</cp:lastPrinted>
  <dcterms:created xsi:type="dcterms:W3CDTF">2016-01-26T18:43:15Z</dcterms:created>
  <dcterms:modified xsi:type="dcterms:W3CDTF">2023-02-07T17:25:53Z</dcterms:modified>
</cp:coreProperties>
</file>