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9" r:id="rId5"/>
    <p:sldId id="279" r:id="rId6"/>
    <p:sldId id="260" r:id="rId7"/>
    <p:sldId id="270" r:id="rId8"/>
    <p:sldId id="257" r:id="rId9"/>
    <p:sldId id="277" r:id="rId10"/>
    <p:sldId id="261" r:id="rId11"/>
    <p:sldId id="273" r:id="rId12"/>
    <p:sldId id="272" r:id="rId13"/>
    <p:sldId id="280" r:id="rId14"/>
    <p:sldId id="281" r:id="rId15"/>
    <p:sldId id="262" r:id="rId16"/>
    <p:sldId id="276" r:id="rId17"/>
    <p:sldId id="264" r:id="rId18"/>
    <p:sldId id="265" r:id="rId19"/>
    <p:sldId id="282" r:id="rId20"/>
    <p:sldId id="283" r:id="rId21"/>
    <p:sldId id="266" r:id="rId22"/>
    <p:sldId id="274" r:id="rId23"/>
    <p:sldId id="278" r:id="rId24"/>
    <p:sldId id="275" r:id="rId25"/>
    <p:sldId id="284" r:id="rId26"/>
    <p:sldId id="267" r:id="rId27"/>
    <p:sldId id="268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12C9-22BE-443A-8BE4-23ABA450627C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ADE6-F165-4E9F-8D48-3E9BEEED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7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12C9-22BE-443A-8BE4-23ABA450627C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ADE6-F165-4E9F-8D48-3E9BEEED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6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12C9-22BE-443A-8BE4-23ABA450627C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ADE6-F165-4E9F-8D48-3E9BEEED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3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12C9-22BE-443A-8BE4-23ABA450627C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ADE6-F165-4E9F-8D48-3E9BEEED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12C9-22BE-443A-8BE4-23ABA450627C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ADE6-F165-4E9F-8D48-3E9BEEED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12C9-22BE-443A-8BE4-23ABA450627C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ADE6-F165-4E9F-8D48-3E9BEEED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12C9-22BE-443A-8BE4-23ABA450627C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ADE6-F165-4E9F-8D48-3E9BEEED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8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12C9-22BE-443A-8BE4-23ABA450627C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ADE6-F165-4E9F-8D48-3E9BEEED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7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12C9-22BE-443A-8BE4-23ABA450627C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ADE6-F165-4E9F-8D48-3E9BEEED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12C9-22BE-443A-8BE4-23ABA450627C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ADE6-F165-4E9F-8D48-3E9BEEED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1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12C9-22BE-443A-8BE4-23ABA450627C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ADE6-F165-4E9F-8D48-3E9BEEED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1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F12C9-22BE-443A-8BE4-23ABA450627C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3ADE6-F165-4E9F-8D48-3E9BEEED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2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did the Frontier Influence American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The Great Plains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UcPeriod" startAt="2"/>
            </a:pPr>
            <a:r>
              <a:rPr lang="en-US" b="1" dirty="0" smtClean="0"/>
              <a:t>Railroads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In 1869, the Union Pacific and the Central Pacific Railroad came together at Promontory Point, Utah, to complete the </a:t>
            </a:r>
            <a:r>
              <a:rPr lang="en-US" u="sng" dirty="0" smtClean="0"/>
              <a:t>first transcontinental railroad.</a:t>
            </a:r>
          </a:p>
          <a:p>
            <a:pPr marL="0" indent="0">
              <a:buNone/>
            </a:pPr>
            <a:r>
              <a:rPr lang="en-US" dirty="0" smtClean="0"/>
              <a:t>By the 1890s, American railroad builders had completed four more transcontinental railroads.</a:t>
            </a:r>
          </a:p>
          <a:p>
            <a:pPr marL="0" indent="0">
              <a:buNone/>
            </a:pPr>
            <a:r>
              <a:rPr lang="en-US" dirty="0" smtClean="0"/>
              <a:t>The railroads were the </a:t>
            </a:r>
            <a:r>
              <a:rPr lang="en-US" u="sng" dirty="0" smtClean="0"/>
              <a:t>fastest and most convenient </a:t>
            </a:r>
            <a:r>
              <a:rPr lang="en-US" dirty="0" smtClean="0"/>
              <a:t>means of reaching the Great Plains and the Far West.</a:t>
            </a:r>
          </a:p>
          <a:p>
            <a:pPr marL="0" indent="0">
              <a:buNone/>
            </a:pPr>
            <a:r>
              <a:rPr lang="en-US" dirty="0" smtClean="0"/>
              <a:t>Related Industries: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9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Transcontinental Railroads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7084416" cy="5135111"/>
          </a:xfrm>
        </p:spPr>
      </p:pic>
    </p:spTree>
    <p:extLst>
      <p:ext uri="{BB962C8B-B14F-4D97-AF65-F5344CB8AC3E}">
        <p14:creationId xmlns:p14="http://schemas.microsoft.com/office/powerpoint/2010/main" val="213993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6" y="1143000"/>
            <a:ext cx="8229600" cy="26898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86200"/>
            <a:ext cx="4738116" cy="28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1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3011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Steam Locomotives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2743200" cy="18166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66" y="1676400"/>
            <a:ext cx="4495800" cy="2635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19600"/>
            <a:ext cx="4079230" cy="2098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0825"/>
            <a:ext cx="4105275" cy="2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7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The Great Plains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UcPeriod" startAt="3"/>
            </a:pPr>
            <a:r>
              <a:rPr lang="en-US" b="1" dirty="0" smtClean="0"/>
              <a:t>Indian(Native-American) Problem</a:t>
            </a:r>
          </a:p>
          <a:p>
            <a:pPr marL="0" indent="0">
              <a:buNone/>
            </a:pPr>
            <a:r>
              <a:rPr lang="en-US" b="1" dirty="0" smtClean="0"/>
              <a:t>1. Hostility</a:t>
            </a:r>
            <a:r>
              <a:rPr lang="en-US" dirty="0" smtClean="0"/>
              <a:t>: The Plains Indians(</a:t>
            </a:r>
            <a:r>
              <a:rPr lang="en-US" dirty="0" err="1" smtClean="0"/>
              <a:t>Commanches</a:t>
            </a:r>
            <a:r>
              <a:rPr lang="en-US" dirty="0" smtClean="0"/>
              <a:t>, </a:t>
            </a:r>
            <a:r>
              <a:rPr lang="en-US" dirty="0" err="1" smtClean="0"/>
              <a:t>Cheyennes</a:t>
            </a:r>
            <a:r>
              <a:rPr lang="en-US" dirty="0" smtClean="0"/>
              <a:t>, and Sioux) were nomadic, horse-riding peoples.  Used the buffalo for food, clothing and shelter. Resented the whites because:</a:t>
            </a:r>
          </a:p>
          <a:p>
            <a:pPr marL="0" indent="0">
              <a:buNone/>
            </a:pPr>
            <a:r>
              <a:rPr lang="en-US" dirty="0" smtClean="0"/>
              <a:t>	a. settlers took Indian lands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hunters wantonly killed the buffalo for pelts and 	sport,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new communities upset the migratory paths of 	buffalo herds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traders and government officials cheated and 	robbed the Indians and broke promises.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303"/>
            <a:ext cx="2301424" cy="172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9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329494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418"/>
            <a:ext cx="2438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58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en-US" b="1" dirty="0" smtClean="0"/>
              <a:t>The Great Plains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dirty="0" smtClean="0"/>
              <a:t>. </a:t>
            </a:r>
            <a:r>
              <a:rPr lang="en-US" b="1" dirty="0" smtClean="0"/>
              <a:t>Native-American Problem </a:t>
            </a:r>
            <a:r>
              <a:rPr lang="en-US" b="1" dirty="0" err="1" smtClean="0"/>
              <a:t>cont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b="1" dirty="0" smtClean="0"/>
              <a:t>2. Indian Wars: </a:t>
            </a:r>
          </a:p>
          <a:p>
            <a:pPr marL="0" indent="0">
              <a:buNone/>
            </a:pPr>
            <a:r>
              <a:rPr lang="en-US" dirty="0" smtClean="0"/>
              <a:t>For about 25 years the Plains Indians battled wagon trains, settlers, and federal troops in savage guerrilla warfare.</a:t>
            </a:r>
          </a:p>
          <a:p>
            <a:pPr marL="0" indent="0">
              <a:buNone/>
            </a:pPr>
            <a:r>
              <a:rPr lang="en-US" dirty="0" smtClean="0"/>
              <a:t>The Sioux, led by Sitting Bull, overwhelmed General Custer’s army at the </a:t>
            </a:r>
            <a:r>
              <a:rPr lang="en-US" b="1" dirty="0" smtClean="0"/>
              <a:t>Battle of Little Bighorn.</a:t>
            </a:r>
          </a:p>
          <a:p>
            <a:pPr marL="0" indent="0">
              <a:buNone/>
            </a:pPr>
            <a:r>
              <a:rPr lang="en-US" dirty="0" smtClean="0"/>
              <a:t>Despite this and smaller victories, the Indian struggle was doomed. Why?</a:t>
            </a:r>
          </a:p>
          <a:p>
            <a:pPr marL="0" indent="0">
              <a:buNone/>
            </a:pPr>
            <a:r>
              <a:rPr lang="en-US" dirty="0" smtClean="0"/>
              <a:t>The Indians lacked manpower, organization, equipment and – with the extermination of the buffalo – food. The last battle – the Indians call it a massacre – took place in 1890 when federal troops wiped out a Sioux band under Chief Big Foot at </a:t>
            </a:r>
            <a:r>
              <a:rPr lang="en-US" b="1" dirty="0" smtClean="0"/>
              <a:t>Wounded Knee, South Dakota.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66800"/>
            <a:ext cx="2209800" cy="13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46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Great Plains 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C. Native-American Problem cont.</a:t>
            </a:r>
          </a:p>
          <a:p>
            <a:pPr marL="0" indent="0">
              <a:buNone/>
            </a:pPr>
            <a:r>
              <a:rPr lang="en-US" b="1" dirty="0" smtClean="0"/>
              <a:t>3. Indian Reservations:  </a:t>
            </a:r>
          </a:p>
          <a:p>
            <a:pPr marL="0" indent="0">
              <a:buNone/>
            </a:pPr>
            <a:r>
              <a:rPr lang="en-US" dirty="0" smtClean="0"/>
              <a:t>By the 1890s, most Indians were confined to specific, usually undesirable, lands called </a:t>
            </a:r>
            <a:r>
              <a:rPr lang="en-US" b="1" dirty="0" smtClean="0"/>
              <a:t>reservations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No longer a free people, they received from the federal government food, clothing, and shelter and were treated as legal dependents.  </a:t>
            </a:r>
          </a:p>
          <a:p>
            <a:pPr marL="0" indent="0">
              <a:buNone/>
            </a:pPr>
            <a:r>
              <a:rPr lang="en-US" dirty="0" smtClean="0"/>
              <a:t>Their very existence was under the control of federal Indian agents, many of whom were corrupt and unsympathetic to Indian needs.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3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Assimilation: Good or Bad?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0" y="2326673"/>
            <a:ext cx="8165079" cy="3073016"/>
          </a:xfrm>
        </p:spPr>
      </p:pic>
    </p:spTree>
    <p:extLst>
      <p:ext uri="{BB962C8B-B14F-4D97-AF65-F5344CB8AC3E}">
        <p14:creationId xmlns:p14="http://schemas.microsoft.com/office/powerpoint/2010/main" val="102863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The Frontier: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arthermost region of settlement;</a:t>
            </a:r>
          </a:p>
          <a:p>
            <a:pPr marL="0" indent="0">
              <a:buNone/>
            </a:pPr>
            <a:r>
              <a:rPr lang="en-US" dirty="0" smtClean="0"/>
              <a:t>imaginary line dividing civilization from wilderness;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*Westward expansion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17089"/>
            <a:ext cx="4935583" cy="33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53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 Indians feel?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cried aloud, shaking my head all the while I felt the cold blade of the scissors against my neck and heard them gnaw off one of my thick braids.  Then  I lost my spirit.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Red Bird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0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Great Plains 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D. Cattle Kingdom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The Long Drive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r>
              <a:rPr lang="en-US" dirty="0" smtClean="0"/>
              <a:t>Cattle worth $4 a head in Texas were worth $40 a head in Chicago.  Cowboys began the long drive northward – more than a thousand miles – to deliver the cattle to the nearest  railroad towns, located mostly in Kansas.</a:t>
            </a:r>
          </a:p>
          <a:p>
            <a:pPr marL="0" indent="0">
              <a:buNone/>
            </a:pPr>
            <a:r>
              <a:rPr lang="en-US" dirty="0" smtClean="0"/>
              <a:t>The fed the moving herds on the open range.  They fought stampedes, Indians, rustlers and farmers.  </a:t>
            </a:r>
          </a:p>
          <a:p>
            <a:pPr marL="0" indent="0">
              <a:buNone/>
            </a:pPr>
            <a:r>
              <a:rPr lang="en-US" dirty="0" smtClean="0"/>
              <a:t>There were great profits.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257800"/>
            <a:ext cx="2209800" cy="1470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43000"/>
            <a:ext cx="2013857" cy="135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01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Cattle Drive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3810000" cy="2457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4578983" cy="3438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19600"/>
            <a:ext cx="4114800" cy="19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18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17638"/>
            <a:ext cx="5135563" cy="51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50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Cowboy: Freedom, Independence, Toughness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6567487" cy="4370364"/>
          </a:xfrm>
        </p:spPr>
      </p:pic>
    </p:spTree>
    <p:extLst>
      <p:ext uri="{BB962C8B-B14F-4D97-AF65-F5344CB8AC3E}">
        <p14:creationId xmlns:p14="http://schemas.microsoft.com/office/powerpoint/2010/main" val="3566483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Marlboro Man Cigarette Ads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06596"/>
            <a:ext cx="4913376" cy="3066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50213"/>
            <a:ext cx="4038600" cy="2766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16654"/>
            <a:ext cx="2165118" cy="29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94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Great Plains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D. Cattle Kingdom cont.</a:t>
            </a:r>
          </a:p>
          <a:p>
            <a:pPr marL="0" indent="0">
              <a:buNone/>
            </a:pPr>
            <a:r>
              <a:rPr lang="en-US" b="1" dirty="0" smtClean="0"/>
              <a:t>2. Collapse: </a:t>
            </a:r>
          </a:p>
          <a:p>
            <a:pPr marL="0" indent="0">
              <a:buNone/>
            </a:pPr>
            <a:r>
              <a:rPr lang="en-US" dirty="0" smtClean="0"/>
              <a:t>Greedily, ranchers </a:t>
            </a:r>
            <a:r>
              <a:rPr lang="en-US" b="1" dirty="0" smtClean="0"/>
              <a:t>overgrazed</a:t>
            </a:r>
            <a:r>
              <a:rPr lang="en-US" dirty="0" smtClean="0"/>
              <a:t> the open range; efficiency drove beef prices sharply downward.</a:t>
            </a:r>
          </a:p>
          <a:p>
            <a:pPr marL="0" indent="0">
              <a:buNone/>
            </a:pPr>
            <a:r>
              <a:rPr lang="en-US" dirty="0" smtClean="0"/>
              <a:t>Farmers, arriving in ever increasing numbers, </a:t>
            </a:r>
            <a:r>
              <a:rPr lang="en-US" b="1" dirty="0" smtClean="0"/>
              <a:t>fenced in parts of the open range</a:t>
            </a:r>
            <a:r>
              <a:rPr lang="en-US" dirty="0" smtClean="0"/>
              <a:t>, reducing grazing lands. This led to bitter range wars between ranchers and farmers.</a:t>
            </a:r>
          </a:p>
          <a:p>
            <a:pPr marL="0" indent="0">
              <a:buNone/>
            </a:pPr>
            <a:r>
              <a:rPr lang="en-US" dirty="0" smtClean="0"/>
              <a:t>From 1885-1887, natural disasters struck, incl. severe winters and dry summers destroyed entire herds.</a:t>
            </a:r>
          </a:p>
          <a:p>
            <a:pPr marL="0" indent="0">
              <a:buNone/>
            </a:pPr>
            <a:r>
              <a:rPr lang="en-US" dirty="0" smtClean="0"/>
              <a:t>Eventually, big-business operators took over the cattle industry: improved quality by better breeding, moved cattle to market by railroad lines.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4834"/>
            <a:ext cx="19812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40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Great Plains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E. The Farmer on the Great Plains</a:t>
            </a:r>
          </a:p>
          <a:p>
            <a:pPr marL="0" indent="0">
              <a:buNone/>
            </a:pPr>
            <a:r>
              <a:rPr lang="en-US" dirty="0" smtClean="0"/>
              <a:t>Why settle on the Plains?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f</a:t>
            </a:r>
            <a:r>
              <a:rPr lang="en-US" b="1" dirty="0" smtClean="0"/>
              <a:t>ertile Soil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With railroads, </a:t>
            </a:r>
            <a:r>
              <a:rPr lang="en-US" b="1" dirty="0" smtClean="0"/>
              <a:t>good transportation</a:t>
            </a:r>
            <a:r>
              <a:rPr lang="en-US" dirty="0" smtClean="0"/>
              <a:t>; 	machinery from east ad farm products to east;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</a:t>
            </a:r>
            <a:r>
              <a:rPr lang="en-US" b="1" dirty="0" smtClean="0"/>
              <a:t>Homestead Act(1862)  </a:t>
            </a:r>
            <a:r>
              <a:rPr lang="en-US" dirty="0" smtClean="0"/>
              <a:t>free 160 acre 	farm 	to 	any settler who could cultivate it for 5 	years (less 	than 1/5 secured free homesteads.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Most settlers forced to buy the more desirable 	lands that </a:t>
            </a:r>
            <a:r>
              <a:rPr lang="en-US" b="1" dirty="0" smtClean="0"/>
              <a:t>were granted to the railroads </a:t>
            </a:r>
            <a:r>
              <a:rPr lang="en-US" dirty="0" smtClean="0"/>
              <a:t>or to the 	states or that were acquired by </a:t>
            </a:r>
            <a:r>
              <a:rPr lang="en-US" b="1" dirty="0" smtClean="0"/>
              <a:t>land speculators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11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on the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 of </a:t>
            </a:r>
            <a:r>
              <a:rPr lang="en-US" b="1" dirty="0" smtClean="0"/>
              <a:t>barbed wire</a:t>
            </a:r>
            <a:r>
              <a:rPr lang="en-US" dirty="0" smtClean="0"/>
              <a:t>;</a:t>
            </a:r>
          </a:p>
          <a:p>
            <a:r>
              <a:rPr lang="en-US" dirty="0" smtClean="0"/>
              <a:t>Pumped up water form far below the surface by using pumps and small, </a:t>
            </a:r>
            <a:r>
              <a:rPr lang="en-US" b="1" dirty="0" smtClean="0"/>
              <a:t>metal windmills</a:t>
            </a:r>
            <a:r>
              <a:rPr lang="en-US" dirty="0" smtClean="0"/>
              <a:t>;</a:t>
            </a:r>
          </a:p>
          <a:p>
            <a:r>
              <a:rPr lang="en-US" b="1" dirty="0" smtClean="0"/>
              <a:t>Dry farming techniques </a:t>
            </a:r>
            <a:r>
              <a:rPr lang="en-US" dirty="0" smtClean="0"/>
              <a:t>– plowing deep for subsurface moisture and pulverizing the soil to slow down evaporation.</a:t>
            </a:r>
          </a:p>
          <a:p>
            <a:r>
              <a:rPr lang="en-US" dirty="0" smtClean="0"/>
              <a:t>New, hardier strains of winter wheat; drought resistant strains of wheat and corn;</a:t>
            </a:r>
          </a:p>
          <a:p>
            <a:r>
              <a:rPr lang="en-US" dirty="0" smtClean="0"/>
              <a:t>More </a:t>
            </a:r>
            <a:r>
              <a:rPr lang="en-US" b="1" dirty="0" smtClean="0"/>
              <a:t>machinery</a:t>
            </a:r>
            <a:r>
              <a:rPr lang="en-US" dirty="0" smtClean="0"/>
              <a:t>: grain drills, reapers, harvesters, threshers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31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Violence in the West: The Wild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arly settlements and new towns; no or limited law enforcement; distances too vast; reliance on </a:t>
            </a:r>
            <a:r>
              <a:rPr lang="en-US" b="1" dirty="0" smtClean="0"/>
              <a:t>vigilante justice</a:t>
            </a:r>
          </a:p>
          <a:p>
            <a:pPr marL="0" indent="0">
              <a:buNone/>
            </a:pPr>
            <a:r>
              <a:rPr lang="en-US" smtClean="0"/>
              <a:t>settlers, miners </a:t>
            </a:r>
            <a:r>
              <a:rPr lang="en-US" dirty="0" smtClean="0"/>
              <a:t>and ranchers have guns;</a:t>
            </a:r>
          </a:p>
          <a:p>
            <a:pPr marL="0" indent="0">
              <a:buNone/>
            </a:pPr>
            <a:r>
              <a:rPr lang="en-US" dirty="0" smtClean="0"/>
              <a:t>hunting, </a:t>
            </a:r>
          </a:p>
          <a:p>
            <a:pPr marL="0" indent="0">
              <a:buNone/>
            </a:pPr>
            <a:r>
              <a:rPr lang="en-US" dirty="0" smtClean="0"/>
              <a:t>self-defense,</a:t>
            </a:r>
          </a:p>
          <a:p>
            <a:pPr marL="0" indent="0">
              <a:buNone/>
            </a:pPr>
            <a:r>
              <a:rPr lang="en-US" dirty="0" smtClean="0"/>
              <a:t>Indians</a:t>
            </a:r>
          </a:p>
          <a:p>
            <a:pPr marL="0" indent="0">
              <a:buNone/>
            </a:pPr>
            <a:r>
              <a:rPr lang="en-US" dirty="0" smtClean="0"/>
              <a:t>range wars between cattle ranchers and farmers;</a:t>
            </a:r>
          </a:p>
          <a:p>
            <a:pPr marL="0" indent="0">
              <a:buNone/>
            </a:pPr>
            <a:r>
              <a:rPr lang="en-US" dirty="0" smtClean="0"/>
              <a:t>American characteristic: need not back down from a threat;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9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Westward Expansion-</a:t>
            </a:r>
            <a:br>
              <a:rPr lang="en-US" dirty="0" smtClean="0"/>
            </a:br>
            <a:r>
              <a:rPr lang="en-US" dirty="0" smtClean="0"/>
              <a:t>Go West, young man!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2" y="1600200"/>
            <a:ext cx="8332468" cy="5843143"/>
          </a:xfrm>
        </p:spPr>
      </p:pic>
    </p:spTree>
    <p:extLst>
      <p:ext uri="{BB962C8B-B14F-4D97-AF65-F5344CB8AC3E}">
        <p14:creationId xmlns:p14="http://schemas.microsoft.com/office/powerpoint/2010/main" val="209455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I. </a:t>
            </a:r>
            <a:r>
              <a:rPr lang="en-US" b="1" dirty="0" smtClean="0"/>
              <a:t> Westward Migration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A. Reasons: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Improvement of Economic Conditions:</a:t>
            </a:r>
          </a:p>
          <a:p>
            <a:pPr marL="0" indent="0">
              <a:buNone/>
            </a:pPr>
            <a:r>
              <a:rPr lang="en-US" dirty="0" smtClean="0"/>
              <a:t>land of opportunity – fertile land, fur-bearing animals, timber and precious minerals such as gold, silver, copper and iron;</a:t>
            </a:r>
          </a:p>
          <a:p>
            <a:pPr marL="0" indent="0">
              <a:buNone/>
            </a:pPr>
            <a:r>
              <a:rPr lang="en-US" b="1" dirty="0" smtClean="0"/>
              <a:t>2. Adventure</a:t>
            </a:r>
            <a:r>
              <a:rPr lang="en-US" dirty="0"/>
              <a:t>: Native-Americans, wild animals, rugged country, unexplored regions attracted people seeking adventure and discovery;</a:t>
            </a:r>
          </a:p>
          <a:p>
            <a:pPr marL="514350" indent="-514350">
              <a:buAutoNum type="arabicPeriod" startAt="3"/>
            </a:pPr>
            <a:r>
              <a:rPr lang="en-US" b="1" dirty="0" smtClean="0"/>
              <a:t>Greater Social and Political Democracy</a:t>
            </a:r>
          </a:p>
          <a:p>
            <a:pPr marL="0" indent="0">
              <a:buNone/>
            </a:pPr>
            <a:r>
              <a:rPr lang="en-US" dirty="0" smtClean="0"/>
              <a:t>	           less rigid class distinctions</a:t>
            </a:r>
          </a:p>
          <a:p>
            <a:pPr marL="0" indent="0">
              <a:buNone/>
            </a:pPr>
            <a:r>
              <a:rPr lang="en-US" b="1" dirty="0"/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953000"/>
            <a:ext cx="2743200" cy="1822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" y="5022311"/>
            <a:ext cx="2057400" cy="16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5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293801" cy="5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2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Westward Migration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B. Farmers and Miners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Farmers:</a:t>
            </a:r>
          </a:p>
          <a:p>
            <a:pPr marL="0" indent="0">
              <a:buNone/>
            </a:pPr>
            <a:r>
              <a:rPr lang="en-US" dirty="0" smtClean="0"/>
              <a:t>fertile lands, ads, lands, Homestead Act, troops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 smtClean="0"/>
              <a:t>Miners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gold rush of 1849;  of 1875</a:t>
            </a:r>
          </a:p>
          <a:p>
            <a:pPr marL="0" indent="0">
              <a:buNone/>
            </a:pPr>
            <a:r>
              <a:rPr lang="en-US" dirty="0" smtClean="0"/>
              <a:t>By 1880s – big businesses took over the mining;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12719"/>
            <a:ext cx="2438400" cy="1755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39687"/>
            <a:ext cx="1447800" cy="1723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29000"/>
            <a:ext cx="2419350" cy="1561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80254"/>
            <a:ext cx="1981200" cy="12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4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Across the Plains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1" y="1600200"/>
            <a:ext cx="8078377" cy="4525963"/>
          </a:xfrm>
        </p:spPr>
      </p:pic>
    </p:spTree>
    <p:extLst>
      <p:ext uri="{BB962C8B-B14F-4D97-AF65-F5344CB8AC3E}">
        <p14:creationId xmlns:p14="http://schemas.microsoft.com/office/powerpoint/2010/main" val="349340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The Great Plains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A. Location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" y="3488355"/>
            <a:ext cx="5143500" cy="337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96181"/>
            <a:ext cx="502920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0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" y="2514600"/>
            <a:ext cx="9094176" cy="24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2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877</Words>
  <Application>Microsoft Office PowerPoint</Application>
  <PresentationFormat>On-screen Show (4:3)</PresentationFormat>
  <Paragraphs>98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How did the Frontier Influence American Development</vt:lpstr>
      <vt:lpstr> The Frontier: Definition</vt:lpstr>
      <vt:lpstr>Westward Expansion- Go West, young man!</vt:lpstr>
      <vt:lpstr>I.  Westward Migration</vt:lpstr>
      <vt:lpstr>PowerPoint Presentation</vt:lpstr>
      <vt:lpstr>Westward Migration</vt:lpstr>
      <vt:lpstr>Expanding Across the Plains</vt:lpstr>
      <vt:lpstr>II. The Great Plains</vt:lpstr>
      <vt:lpstr>PowerPoint Presentation</vt:lpstr>
      <vt:lpstr>II. The Great Plains</vt:lpstr>
      <vt:lpstr>Transcontinental Railroads</vt:lpstr>
      <vt:lpstr>Railroads</vt:lpstr>
      <vt:lpstr>PowerPoint Presentation</vt:lpstr>
      <vt:lpstr>Steam Locomotives</vt:lpstr>
      <vt:lpstr>II. The Great Plains</vt:lpstr>
      <vt:lpstr>Native Americans</vt:lpstr>
      <vt:lpstr>II. The Great Plains cont.</vt:lpstr>
      <vt:lpstr>II. Great Plains cont.</vt:lpstr>
      <vt:lpstr>Assimilation: Good or Bad?</vt:lpstr>
      <vt:lpstr>How did the Indians feel?</vt:lpstr>
      <vt:lpstr>II. Great Plains cont.</vt:lpstr>
      <vt:lpstr>The Cattle Drive</vt:lpstr>
      <vt:lpstr>PowerPoint Presentation</vt:lpstr>
      <vt:lpstr>The Cowboy: Freedom, Independence, Toughness</vt:lpstr>
      <vt:lpstr>The Marlboro Man Cigarette Ads</vt:lpstr>
      <vt:lpstr>II. Great Plains cont.</vt:lpstr>
      <vt:lpstr>II. Great Plains cont.</vt:lpstr>
      <vt:lpstr>Technology on the Plains</vt:lpstr>
      <vt:lpstr>Violence in the West: The Wild West</vt:lpstr>
    </vt:vector>
  </TitlesOfParts>
  <Company>Roslyn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Frontier Influences American Development</dc:title>
  <dc:creator>prosenboom</dc:creator>
  <cp:lastModifiedBy>Robert Rosenboom</cp:lastModifiedBy>
  <cp:revision>25</cp:revision>
  <dcterms:created xsi:type="dcterms:W3CDTF">2017-10-22T22:59:16Z</dcterms:created>
  <dcterms:modified xsi:type="dcterms:W3CDTF">2017-11-03T12:54:08Z</dcterms:modified>
</cp:coreProperties>
</file>