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3" r:id="rId7"/>
    <p:sldId id="260" r:id="rId8"/>
    <p:sldId id="262" r:id="rId9"/>
    <p:sldId id="261" r:id="rId10"/>
    <p:sldId id="264" r:id="rId11"/>
    <p:sldId id="275" r:id="rId12"/>
    <p:sldId id="276" r:id="rId13"/>
    <p:sldId id="277" r:id="rId14"/>
    <p:sldId id="278" r:id="rId15"/>
    <p:sldId id="279" r:id="rId16"/>
    <p:sldId id="280" r:id="rId17"/>
    <p:sldId id="265" r:id="rId18"/>
    <p:sldId id="281" r:id="rId19"/>
    <p:sldId id="266" r:id="rId20"/>
    <p:sldId id="282" r:id="rId21"/>
    <p:sldId id="267" r:id="rId22"/>
    <p:sldId id="268" r:id="rId23"/>
    <p:sldId id="263" r:id="rId24"/>
    <p:sldId id="283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8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9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8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7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4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193DA-9032-4D14-BCB4-293D9CC7A46C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B1D25-FA07-41DB-B19B-5AB96D6B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9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of the Holy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Enormous dome which seemed to be floating in space; “as though suspended from heaven by a golden chain;”</a:t>
            </a:r>
          </a:p>
          <a:p>
            <a:r>
              <a:rPr lang="en-US" dirty="0" smtClean="0"/>
              <a:t>42 windows around the base of the dome, which allowed an incredible play of light within the cathedral;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9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prosenboom\Pictures\byz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00200"/>
            <a:ext cx="3810000" cy="32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osenboom\Pictures\byz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1258"/>
            <a:ext cx="4308251" cy="29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8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prosenboom\Pictures\byz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543800" cy="50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3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prosenboom\Pictures\byz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3999"/>
            <a:ext cx="7315200" cy="48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0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prosenboom\Pictures\byz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3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prosenboom\Pictures\byz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25500"/>
            <a:ext cx="83312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2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678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C:\Users\prosenboom\Pictures\byz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1905000"/>
            <a:ext cx="6757987" cy="41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6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Hippodrome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amphitheater constructed of brick covered by marble;</a:t>
            </a:r>
          </a:p>
          <a:p>
            <a:r>
              <a:rPr lang="en-US" dirty="0" smtClean="0"/>
              <a:t>Held 60,000 spectators</a:t>
            </a:r>
          </a:p>
          <a:p>
            <a:r>
              <a:rPr lang="en-US" dirty="0" smtClean="0"/>
              <a:t>Early Byzantine empire still gladiator fights; </a:t>
            </a:r>
          </a:p>
          <a:p>
            <a:r>
              <a:rPr lang="en-US" dirty="0" smtClean="0"/>
              <a:t>Main events were chariot races; 24 in one day;  Constantinopolitans were passionate fans;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1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Hippodrome in Constantinople</a:t>
            </a:r>
            <a:endParaRPr lang="en-US" dirty="0"/>
          </a:p>
        </p:txBody>
      </p:sp>
      <p:pic>
        <p:nvPicPr>
          <p:cNvPr id="4" name="Picture 2" descr="C:\Users\prosenboom\Pictures\byz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3264"/>
            <a:ext cx="7772400" cy="43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8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After Justinian died,</a:t>
            </a:r>
          </a:p>
          <a:p>
            <a:r>
              <a:rPr lang="en-US" dirty="0" smtClean="0"/>
              <a:t>Distant territory to protect;</a:t>
            </a:r>
          </a:p>
          <a:p>
            <a:endParaRPr lang="en-US" dirty="0" smtClean="0"/>
          </a:p>
          <a:p>
            <a:r>
              <a:rPr lang="en-US" dirty="0" smtClean="0"/>
              <a:t>Drained treasury;</a:t>
            </a:r>
          </a:p>
          <a:p>
            <a:endParaRPr lang="en-US" dirty="0" smtClean="0"/>
          </a:p>
          <a:p>
            <a:r>
              <a:rPr lang="en-US" dirty="0" smtClean="0"/>
              <a:t>Smaller population after devastating plague;</a:t>
            </a:r>
          </a:p>
          <a:p>
            <a:endParaRPr lang="en-US" dirty="0" smtClean="0"/>
          </a:p>
          <a:p>
            <a:r>
              <a:rPr lang="en-US" dirty="0" smtClean="0"/>
              <a:t>Renewed threats to frontiers;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1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Features of Byzantine Civilization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Roman Imperial </a:t>
            </a:r>
            <a:r>
              <a:rPr lang="en-US" dirty="0" smtClean="0"/>
              <a:t>in its form of government;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Orthodox Christian </a:t>
            </a:r>
            <a:r>
              <a:rPr lang="en-US" dirty="0" smtClean="0"/>
              <a:t>in religion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Greek </a:t>
            </a:r>
            <a:r>
              <a:rPr lang="en-US" dirty="0" smtClean="0"/>
              <a:t>in its culture and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91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prosenboom\Pictures\byz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06933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745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Persistent attacks from Persians in east and Slavs in the North a threat;</a:t>
            </a:r>
          </a:p>
          <a:p>
            <a:r>
              <a:rPr lang="en-US" dirty="0" smtClean="0"/>
              <a:t>Empire </a:t>
            </a:r>
            <a:r>
              <a:rPr lang="en-US" b="1" dirty="0" smtClean="0"/>
              <a:t>combines civil governor and military </a:t>
            </a:r>
            <a:r>
              <a:rPr lang="en-US" dirty="0" smtClean="0"/>
              <a:t>commander roles in different territories;  increased militarization of the empire;</a:t>
            </a:r>
          </a:p>
          <a:p>
            <a:r>
              <a:rPr lang="en-US" b="1" dirty="0" smtClean="0"/>
              <a:t>Rise of Islam: the most serious challenge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The Byzantines successfully defend against Islamic attacks for centuries; the Islamic frontier in southern Asia Minor;</a:t>
            </a:r>
          </a:p>
          <a:p>
            <a:pPr marL="0" indent="0">
              <a:buNone/>
            </a:pPr>
            <a:r>
              <a:rPr lang="en-US" dirty="0" smtClean="0"/>
              <a:t>Long-standing tradition of military strategy and tactics;  also </a:t>
            </a:r>
            <a:r>
              <a:rPr lang="en-US" b="1" dirty="0" smtClean="0"/>
              <a:t>Greek Fire</a:t>
            </a:r>
            <a:r>
              <a:rPr lang="en-US" dirty="0" smtClean="0"/>
              <a:t>( petroleum-based compound containing quicklime and sulfur) – equivalent of modern flamethrowers – fired from tubes on ships against enemy ships;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5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Byzantine Empire Diminishes in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 persistent attacks over centuries, Byzantines reduced to an eastern Mediterranean state;</a:t>
            </a:r>
            <a:endParaRPr lang="en-US" dirty="0"/>
          </a:p>
        </p:txBody>
      </p:sp>
      <p:pic>
        <p:nvPicPr>
          <p:cNvPr id="4" name="Picture 2" descr="C:\Users\prosenboom\Pictures\byz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6163733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73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Iconoclasm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Internal struggle over the appropriateness of sacred images depicting Jesus and the saints;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Forbidden in Judaism and Islam;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Orthodox Church affirms Jesus can be depicted because of the fundamental truth of Christianity, the Incarnation – God became man, took on a human body;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4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C:\Users\prosenboom\Pictures\byz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442"/>
            <a:ext cx="9144000" cy="382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67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Portrayed as chosen by God;</a:t>
            </a:r>
          </a:p>
          <a:p>
            <a:r>
              <a:rPr lang="en-US" dirty="0" smtClean="0"/>
              <a:t>Crowned in elaborate sacred ceremonies;</a:t>
            </a:r>
          </a:p>
          <a:p>
            <a:r>
              <a:rPr lang="en-US" dirty="0" smtClean="0"/>
              <a:t>Subjects expected to prostate themselves in his presence;</a:t>
            </a:r>
          </a:p>
          <a:p>
            <a:r>
              <a:rPr lang="en-US" dirty="0" smtClean="0"/>
              <a:t>Sophisticated and elaborate court rituals;</a:t>
            </a:r>
          </a:p>
          <a:p>
            <a:r>
              <a:rPr lang="en-US" dirty="0" smtClean="0"/>
              <a:t>Power was absolute</a:t>
            </a:r>
          </a:p>
          <a:p>
            <a:r>
              <a:rPr lang="en-US" dirty="0" smtClean="0"/>
              <a:t>Ruling class – civil servants and high churchmen;  well educated; this </a:t>
            </a:r>
            <a:r>
              <a:rPr lang="en-US" b="1" dirty="0" smtClean="0"/>
              <a:t>strong bureaucracy </a:t>
            </a:r>
            <a:r>
              <a:rPr lang="en-US" dirty="0" smtClean="0"/>
              <a:t>was a basic feature of the Empire;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06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War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State regulation of economic affairs; the survival of the Empire depended on careful maintenance of economic resources and the maintenance of the army;</a:t>
            </a:r>
          </a:p>
          <a:p>
            <a:r>
              <a:rPr lang="en-US" dirty="0" smtClean="0"/>
              <a:t>Encouraged agricultural production, regulate guilds, industries, manufacturing and commerce(trade);</a:t>
            </a:r>
          </a:p>
          <a:p>
            <a:r>
              <a:rPr lang="en-US" dirty="0" smtClean="0"/>
              <a:t>Government monopolies on grain and silk;</a:t>
            </a:r>
          </a:p>
          <a:p>
            <a:r>
              <a:rPr lang="en-US" dirty="0" smtClean="0"/>
              <a:t>Armies well trained and equipped with the latest weapons;</a:t>
            </a:r>
          </a:p>
          <a:p>
            <a:r>
              <a:rPr lang="en-US" dirty="0" smtClean="0"/>
              <a:t>Preference for diplomacy over rather than fighting;</a:t>
            </a:r>
          </a:p>
          <a:p>
            <a:r>
              <a:rPr lang="en-US" dirty="0" smtClean="0"/>
              <a:t>Masters of diplomacy – complex and crafty in negotiations – the word byzantine in English denotes crafty, sneaky, complicated, intricate;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76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Greatly influenced by the traditions of classical Greece and Rome;</a:t>
            </a:r>
          </a:p>
          <a:p>
            <a:r>
              <a:rPr lang="en-US" dirty="0" smtClean="0"/>
              <a:t>Scholars preserved the works of the ancient Greeks;</a:t>
            </a:r>
          </a:p>
          <a:p>
            <a:r>
              <a:rPr lang="en-US" dirty="0" smtClean="0"/>
              <a:t>Imitated classical models;</a:t>
            </a:r>
          </a:p>
          <a:p>
            <a:r>
              <a:rPr lang="en-US" dirty="0" smtClean="0"/>
              <a:t>Large body of literature</a:t>
            </a:r>
          </a:p>
          <a:p>
            <a:r>
              <a:rPr lang="en-US" dirty="0" smtClean="0"/>
              <a:t>Historical works</a:t>
            </a:r>
          </a:p>
          <a:p>
            <a:r>
              <a:rPr lang="en-US" dirty="0" smtClean="0"/>
              <a:t>Religious works – theological treatises, lives of saints, </a:t>
            </a:r>
            <a:r>
              <a:rPr lang="en-US" b="1" dirty="0" smtClean="0"/>
              <a:t>beautiful sacred hymns and poetry;</a:t>
            </a:r>
          </a:p>
          <a:p>
            <a:r>
              <a:rPr lang="en-US" dirty="0" smtClean="0"/>
              <a:t>Books on military tactics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Photius</a:t>
            </a:r>
            <a:r>
              <a:rPr lang="en-US" dirty="0" smtClean="0"/>
              <a:t> the Great – the most learned man of the Middle Ages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10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Constantinople the </a:t>
            </a:r>
            <a:r>
              <a:rPr lang="en-US" b="1" dirty="0" smtClean="0"/>
              <a:t>largest city in Europe </a:t>
            </a:r>
            <a:r>
              <a:rPr lang="en-US" dirty="0" smtClean="0"/>
              <a:t>in the Middle Ages;</a:t>
            </a:r>
          </a:p>
          <a:p>
            <a:r>
              <a:rPr lang="en-US" dirty="0" smtClean="0"/>
              <a:t>until the 12</a:t>
            </a:r>
            <a:r>
              <a:rPr lang="en-US" baseline="30000" dirty="0" smtClean="0"/>
              <a:t>th</a:t>
            </a:r>
            <a:r>
              <a:rPr lang="en-US" dirty="0" smtClean="0"/>
              <a:t> century, Europe’s greatest </a:t>
            </a:r>
            <a:r>
              <a:rPr lang="en-US" b="1" dirty="0" smtClean="0"/>
              <a:t>commercial center</a:t>
            </a:r>
            <a:r>
              <a:rPr lang="en-US" dirty="0" smtClean="0"/>
              <a:t>;</a:t>
            </a:r>
          </a:p>
          <a:p>
            <a:r>
              <a:rPr lang="en-US" dirty="0" smtClean="0"/>
              <a:t>located at </a:t>
            </a:r>
            <a:r>
              <a:rPr lang="en-US" b="1" dirty="0" smtClean="0"/>
              <a:t>center of trade between east and west</a:t>
            </a:r>
            <a:r>
              <a:rPr lang="en-US" dirty="0" smtClean="0"/>
              <a:t>; the basis for the city’s fabulous prosperity;</a:t>
            </a:r>
          </a:p>
          <a:p>
            <a:r>
              <a:rPr lang="en-US" dirty="0" smtClean="0"/>
              <a:t>Highly desired in Europe: silk, spices, jewelry, ivory;  wheat and furs from Russia; </a:t>
            </a:r>
          </a:p>
          <a:p>
            <a:r>
              <a:rPr lang="en-US" dirty="0" smtClean="0"/>
              <a:t>Byzantine imperial monopoly on silk production; (silkworms smuggled from China);</a:t>
            </a:r>
          </a:p>
          <a:p>
            <a:r>
              <a:rPr lang="en-US" b="1" dirty="0" smtClean="0"/>
              <a:t>Important:</a:t>
            </a:r>
            <a:r>
              <a:rPr lang="en-US" dirty="0" smtClean="0"/>
              <a:t> upper classes not discouraged from making money through trade and manufacturing;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875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Eastern Roman to 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b="1" dirty="0" smtClean="0"/>
              <a:t>Constantinople</a:t>
            </a:r>
            <a:r>
              <a:rPr lang="en-US" dirty="0" smtClean="0"/>
              <a:t> – imperial capital; center of a world empire; a Christian city under the protection of God;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Justinian (527-565)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Reconquers the Western Territories</a:t>
            </a:r>
          </a:p>
          <a:p>
            <a:r>
              <a:rPr lang="en-US" dirty="0" smtClean="0"/>
              <a:t>Determined to re-establish Roman rule in the west;  attempted to reconquer; regains parts of North Africa, southern Italy; and parts of Spain;</a:t>
            </a:r>
          </a:p>
          <a:p>
            <a:r>
              <a:rPr lang="en-US" dirty="0" smtClean="0"/>
              <a:t>Criticized for overextending resources and draining revenue; </a:t>
            </a:r>
          </a:p>
          <a:p>
            <a:r>
              <a:rPr lang="en-US" dirty="0" smtClean="0"/>
              <a:t>Devastating plague in 542;</a:t>
            </a:r>
          </a:p>
          <a:p>
            <a:r>
              <a:rPr lang="en-US" dirty="0" smtClean="0"/>
              <a:t>Re-conquest of the west does not last;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6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</a:t>
            </a:r>
            <a:endParaRPr lang="en-US" dirty="0"/>
          </a:p>
        </p:txBody>
      </p:sp>
      <p:pic>
        <p:nvPicPr>
          <p:cNvPr id="3074" name="Picture 2" descr="C:\Users\prosenboom\Pictures\byz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367077" cy="29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rosenboom\Pictures\byz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23" y="4315254"/>
            <a:ext cx="3178629" cy="20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rosenboom\Pictures\byz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787"/>
            <a:ext cx="5897052" cy="39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8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Byzantine Empire Under Justinian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rosenboom\Pictures\by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381000"/>
            <a:ext cx="82391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0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Justinian’s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Codification of Roman Law(Justinian’s Code)</a:t>
            </a:r>
          </a:p>
          <a:p>
            <a:r>
              <a:rPr lang="en-US" dirty="0" smtClean="0"/>
              <a:t>Justinian’s most lasting contribution;</a:t>
            </a:r>
          </a:p>
          <a:p>
            <a:r>
              <a:rPr lang="en-US" dirty="0" smtClean="0"/>
              <a:t>Roman law after centuries was a mass of laws passed by the Senate and assemblies, legal commentaries of jurists, decisions of praetors, edicts of emperors, …</a:t>
            </a:r>
          </a:p>
          <a:p>
            <a:r>
              <a:rPr lang="en-US" dirty="0" smtClean="0"/>
              <a:t>Justinian was well trained in Imperial government and Roman law – desired to codify and simplify the mas of legal materials; </a:t>
            </a:r>
          </a:p>
          <a:p>
            <a:r>
              <a:rPr lang="en-US" b="1" dirty="0" smtClean="0"/>
              <a:t>The basis of imperial law in the Empire until its end; written in Latin; basis of the legal system of all of continental Europe;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301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Justinian’s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systematic compilation of imperial edicts – Corpus </a:t>
            </a:r>
            <a:r>
              <a:rPr lang="en-US" dirty="0" err="1" smtClean="0"/>
              <a:t>Iuris</a:t>
            </a:r>
            <a:r>
              <a:rPr lang="en-US" dirty="0" smtClean="0"/>
              <a:t> </a:t>
            </a:r>
            <a:r>
              <a:rPr lang="en-US" dirty="0" err="1" smtClean="0"/>
              <a:t>Civilis</a:t>
            </a:r>
            <a:r>
              <a:rPr lang="en-US" dirty="0" smtClean="0"/>
              <a:t>( Body of Civil Law)</a:t>
            </a:r>
          </a:p>
          <a:p>
            <a:r>
              <a:rPr lang="en-US" dirty="0" smtClean="0"/>
              <a:t>Digest – compendium of writings of Roman jurists;</a:t>
            </a:r>
          </a:p>
          <a:p>
            <a:r>
              <a:rPr lang="en-US" dirty="0" smtClean="0"/>
              <a:t>Institutes – summary of the principles of Roman Law; served as textbook;</a:t>
            </a:r>
          </a:p>
          <a:p>
            <a:r>
              <a:rPr lang="en-US" dirty="0" smtClean="0"/>
              <a:t>Novels – most important new edicts issued during Justinian’s reign;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1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Justinian’s Building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A series of riots had destroyed much of Constantinople;</a:t>
            </a:r>
          </a:p>
          <a:p>
            <a:pPr marL="0" indent="0">
              <a:buNone/>
            </a:pPr>
            <a:r>
              <a:rPr lang="en-US" dirty="0" smtClean="0"/>
              <a:t>Justinian rebuilt much of the city giving it the appearance it would maintain for almost 900 years;</a:t>
            </a:r>
          </a:p>
          <a:p>
            <a:r>
              <a:rPr lang="en-US" b="1" dirty="0" smtClean="0"/>
              <a:t>Enormous defensive wall</a:t>
            </a:r>
            <a:r>
              <a:rPr lang="en-US" dirty="0" smtClean="0"/>
              <a:t> to protect the capital on the land side;</a:t>
            </a:r>
          </a:p>
          <a:p>
            <a:endParaRPr lang="en-US" dirty="0" smtClean="0"/>
          </a:p>
          <a:p>
            <a:r>
              <a:rPr lang="en-US" dirty="0" smtClean="0"/>
              <a:t>Immense palace complex;</a:t>
            </a:r>
          </a:p>
          <a:p>
            <a:endParaRPr lang="en-US" dirty="0" smtClean="0"/>
          </a:p>
          <a:p>
            <a:r>
              <a:rPr lang="en-US" dirty="0" smtClean="0"/>
              <a:t>Huge arena known as the </a:t>
            </a:r>
            <a:r>
              <a:rPr lang="en-US" b="1" dirty="0" smtClean="0"/>
              <a:t>Hippodrome</a:t>
            </a:r>
            <a:r>
              <a:rPr lang="en-US" dirty="0" smtClean="0"/>
              <a:t>; </a:t>
            </a:r>
          </a:p>
          <a:p>
            <a:endParaRPr lang="en-US" dirty="0" smtClean="0"/>
          </a:p>
          <a:p>
            <a:r>
              <a:rPr lang="en-US" dirty="0" smtClean="0"/>
              <a:t>Hundreds of churches</a:t>
            </a:r>
          </a:p>
          <a:p>
            <a:endParaRPr lang="en-US" dirty="0" smtClean="0"/>
          </a:p>
          <a:p>
            <a:r>
              <a:rPr lang="en-US" dirty="0" smtClean="0"/>
              <a:t>Roads, bridges, walls public baths, law courts, colossal underground reservoirs for city’s water supply, hospitals, , schools, monasteries</a:t>
            </a:r>
          </a:p>
          <a:p>
            <a:endParaRPr lang="en-US" dirty="0" smtClean="0"/>
          </a:p>
          <a:p>
            <a:r>
              <a:rPr lang="en-US" dirty="0" smtClean="0"/>
              <a:t>Greatest achievement was </a:t>
            </a:r>
            <a:r>
              <a:rPr lang="en-US" b="1" dirty="0" err="1" smtClean="0"/>
              <a:t>Hagia</a:t>
            </a:r>
            <a:r>
              <a:rPr lang="en-US" b="1" dirty="0" smtClean="0"/>
              <a:t> Sophia  </a:t>
            </a:r>
            <a:r>
              <a:rPr lang="en-US" dirty="0" smtClean="0"/>
              <a:t>- the magnificent Church of the Holy Wisdom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90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939</Words>
  <Application>Microsoft Office PowerPoint</Application>
  <PresentationFormat>On-screen Show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Byzantine Empire</vt:lpstr>
      <vt:lpstr>Basic Features of Byzantine Civilization </vt:lpstr>
      <vt:lpstr>From Eastern Roman to Byzantine Empire</vt:lpstr>
      <vt:lpstr>B. Justinian (527-565)</vt:lpstr>
      <vt:lpstr>Justinian</vt:lpstr>
      <vt:lpstr>Byzantine Empire Under Justinian</vt:lpstr>
      <vt:lpstr>Justinian’s Code</vt:lpstr>
      <vt:lpstr>Justinian’s Code</vt:lpstr>
      <vt:lpstr>Justinian’s Building Program</vt:lpstr>
      <vt:lpstr>Church of the Holy Wisdom</vt:lpstr>
      <vt:lpstr>Hagia Sophia</vt:lpstr>
      <vt:lpstr>Hagia Sophia</vt:lpstr>
      <vt:lpstr>Hagia Sophia</vt:lpstr>
      <vt:lpstr>Hagia Sophia</vt:lpstr>
      <vt:lpstr>Hagia Sophia</vt:lpstr>
      <vt:lpstr>Hagia Sophia</vt:lpstr>
      <vt:lpstr>The Hippodrome</vt:lpstr>
      <vt:lpstr>Hippodrome in Constantinople</vt:lpstr>
      <vt:lpstr>Problems</vt:lpstr>
      <vt:lpstr>PowerPoint Presentation</vt:lpstr>
      <vt:lpstr>Threats:</vt:lpstr>
      <vt:lpstr>Byzantine Empire Diminishes in Size</vt:lpstr>
      <vt:lpstr>Iconoclasm</vt:lpstr>
      <vt:lpstr>Sacred Images</vt:lpstr>
      <vt:lpstr>Emperor</vt:lpstr>
      <vt:lpstr>Permanent War Economy</vt:lpstr>
      <vt:lpstr>Intellectual Life</vt:lpstr>
      <vt:lpstr>The Importance of Trade</vt:lpstr>
    </vt:vector>
  </TitlesOfParts>
  <Company>Roslyn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Empire</dc:title>
  <dc:creator>prosenboom</dc:creator>
  <cp:lastModifiedBy>prosenboom</cp:lastModifiedBy>
  <cp:revision>13</cp:revision>
  <dcterms:created xsi:type="dcterms:W3CDTF">2017-02-09T22:53:27Z</dcterms:created>
  <dcterms:modified xsi:type="dcterms:W3CDTF">2017-02-10T13:12:42Z</dcterms:modified>
</cp:coreProperties>
</file>